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56" r:id="rId2"/>
    <p:sldId id="261" r:id="rId3"/>
    <p:sldId id="258" r:id="rId4"/>
    <p:sldId id="259" r:id="rId5"/>
    <p:sldId id="260" r:id="rId6"/>
    <p:sldId id="279" r:id="rId7"/>
    <p:sldId id="288" r:id="rId8"/>
    <p:sldId id="276" r:id="rId9"/>
    <p:sldId id="274" r:id="rId10"/>
    <p:sldId id="289" r:id="rId11"/>
    <p:sldId id="290" r:id="rId12"/>
    <p:sldId id="291" r:id="rId13"/>
    <p:sldId id="263" r:id="rId14"/>
    <p:sldId id="265" r:id="rId15"/>
    <p:sldId id="264" r:id="rId16"/>
    <p:sldId id="270" r:id="rId17"/>
    <p:sldId id="271" r:id="rId18"/>
    <p:sldId id="283" r:id="rId19"/>
    <p:sldId id="284" r:id="rId20"/>
    <p:sldId id="285" r:id="rId21"/>
    <p:sldId id="267" r:id="rId22"/>
    <p:sldId id="280" r:id="rId23"/>
    <p:sldId id="281" r:id="rId24"/>
    <p:sldId id="275" r:id="rId25"/>
    <p:sldId id="278" r:id="rId26"/>
    <p:sldId id="262"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22D"/>
    <a:srgbClr val="FFD555"/>
    <a:srgbClr val="4E4EFF"/>
    <a:srgbClr val="F1C2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966" autoAdjust="0"/>
  </p:normalViewPr>
  <p:slideViewPr>
    <p:cSldViewPr snapToGrid="0">
      <p:cViewPr varScale="1">
        <p:scale>
          <a:sx n="63" d="100"/>
          <a:sy n="63" d="100"/>
        </p:scale>
        <p:origin x="23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5" d="100"/>
          <a:sy n="85" d="100"/>
        </p:scale>
        <p:origin x="388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B0EADC-2D9C-0E01-63FA-2E5E92E264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B8BA44-5767-8F6B-427E-12DE539F4B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56DF70-52F8-495B-BA97-A3296E345F31}" type="datetimeFigureOut">
              <a:rPr lang="en-US" smtClean="0"/>
              <a:t>2/7/2025</a:t>
            </a:fld>
            <a:endParaRPr lang="en-US"/>
          </a:p>
        </p:txBody>
      </p:sp>
      <p:sp>
        <p:nvSpPr>
          <p:cNvPr id="4" name="Footer Placeholder 3">
            <a:extLst>
              <a:ext uri="{FF2B5EF4-FFF2-40B4-BE49-F238E27FC236}">
                <a16:creationId xmlns:a16="http://schemas.microsoft.com/office/drawing/2014/main" id="{6F80136F-046C-8256-BDB3-0D9BB6CB13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6A8C22D-E420-A101-0E4E-FB26C98C70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9871B-3E99-4569-8325-7EA45BB5971B}" type="slidenum">
              <a:rPr lang="en-US" smtClean="0"/>
              <a:t>‹#›</a:t>
            </a:fld>
            <a:endParaRPr lang="en-US"/>
          </a:p>
        </p:txBody>
      </p:sp>
    </p:spTree>
    <p:extLst>
      <p:ext uri="{BB962C8B-B14F-4D97-AF65-F5344CB8AC3E}">
        <p14:creationId xmlns:p14="http://schemas.microsoft.com/office/powerpoint/2010/main" val="359704600"/>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E4DE6-253E-4520-9C34-A20254042A9A}"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8D6AF-7C1C-4649-A7BD-604FF9EBA4B6}" type="slidenum">
              <a:rPr lang="en-US" smtClean="0"/>
              <a:t>‹#›</a:t>
            </a:fld>
            <a:endParaRPr lang="en-US"/>
          </a:p>
        </p:txBody>
      </p:sp>
    </p:spTree>
    <p:extLst>
      <p:ext uri="{BB962C8B-B14F-4D97-AF65-F5344CB8AC3E}">
        <p14:creationId xmlns:p14="http://schemas.microsoft.com/office/powerpoint/2010/main" val="1607223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826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Good estimation even if the peak is narrow and sharp due to the low value of the damping </a:t>
            </a:r>
          </a:p>
          <a:p>
            <a:endParaRPr lang="en-US" dirty="0"/>
          </a:p>
        </p:txBody>
      </p:sp>
    </p:spTree>
    <p:extLst>
      <p:ext uri="{BB962C8B-B14F-4D97-AF65-F5344CB8AC3E}">
        <p14:creationId xmlns:p14="http://schemas.microsoft.com/office/powerpoint/2010/main" val="113615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820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analyzed the shape of HB, I need to introduce a mathematical tool call  </a:t>
            </a:r>
          </a:p>
        </p:txBody>
      </p:sp>
    </p:spTree>
    <p:extLst>
      <p:ext uri="{BB962C8B-B14F-4D97-AF65-F5344CB8AC3E}">
        <p14:creationId xmlns:p14="http://schemas.microsoft.com/office/powerpoint/2010/main" val="4262524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7255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Approximated analytic solution </a:t>
            </a:r>
          </a:p>
        </p:txBody>
      </p:sp>
    </p:spTree>
    <p:extLst>
      <p:ext uri="{BB962C8B-B14F-4D97-AF65-F5344CB8AC3E}">
        <p14:creationId xmlns:p14="http://schemas.microsoft.com/office/powerpoint/2010/main" val="66978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0440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thin still beam whose natural frequencies are modified by changing its axial load. One extremity of the beam is fixed to the frame, while the other end is fixed to an anchor block that only allows the axial component of the displacement. The axial load of the beam is controlled by a pneumatic cylinder.</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en-US" dirty="0"/>
              <a:t>pressure inside the pneumatic cylinder controlled by proportional regulator with analogic signal </a:t>
            </a:r>
          </a:p>
        </p:txBody>
      </p:sp>
    </p:spTree>
    <p:extLst>
      <p:ext uri="{BB962C8B-B14F-4D97-AF65-F5344CB8AC3E}">
        <p14:creationId xmlns:p14="http://schemas.microsoft.com/office/powerpoint/2010/main" val="260697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from above</a:t>
            </a:r>
          </a:p>
          <a:p>
            <a:r>
              <a:rPr lang="en-US" dirty="0"/>
              <a:t>Viscous-elastic tape</a:t>
            </a:r>
          </a:p>
        </p:txBody>
      </p:sp>
    </p:spTree>
    <p:extLst>
      <p:ext uri="{BB962C8B-B14F-4D97-AF65-F5344CB8AC3E}">
        <p14:creationId xmlns:p14="http://schemas.microsoft.com/office/powerpoint/2010/main" val="39963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Vibrometer lase doppler</a:t>
            </a:r>
          </a:p>
        </p:txBody>
      </p:sp>
    </p:spTree>
    <p:extLst>
      <p:ext uri="{BB962C8B-B14F-4D97-AF65-F5344CB8AC3E}">
        <p14:creationId xmlns:p14="http://schemas.microsoft.com/office/powerpoint/2010/main" val="45710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TeXGyreTermesX-Regular"/>
              </a:rPr>
              <a:t>correlation between the signal itself and a set of functions</a:t>
            </a:r>
            <a:r>
              <a:rPr lang="en-GB" sz="1800" b="0" i="0" u="none" strike="noStrike" baseline="0" dirty="0">
                <a:latin typeface="NewTXMI7"/>
              </a:rPr>
              <a:t> </a:t>
            </a:r>
            <a:r>
              <a:rPr lang="en-GB" sz="1800" b="0" i="0" u="none" strike="noStrike" baseline="0" dirty="0">
                <a:latin typeface="TeXGyreTermesX-Regular"/>
              </a:rPr>
              <a:t>called wavelets, parameterized by the central time </a:t>
            </a:r>
            <a:r>
              <a:rPr lang="en-GB" sz="1800" b="0" i="0" u="none" strike="noStrike" baseline="0" dirty="0">
                <a:latin typeface="NewTXMI"/>
              </a:rPr>
              <a:t>𝑢 </a:t>
            </a:r>
            <a:r>
              <a:rPr lang="en-GB" sz="1800" b="0" i="0" u="none" strike="noStrike" baseline="0" dirty="0">
                <a:latin typeface="TeXGyreTermesX-Regular"/>
              </a:rPr>
              <a:t>and the </a:t>
            </a:r>
            <a:r>
              <a:rPr lang="en-US" sz="1800" b="0" i="0" u="none" strike="noStrike" baseline="0" dirty="0">
                <a:latin typeface="TeXGyreTermesX-Regular"/>
              </a:rPr>
              <a:t>scale </a:t>
            </a:r>
            <a:r>
              <a:rPr lang="en-US" sz="1800" b="0" i="0" u="none" strike="noStrike" baseline="0" dirty="0">
                <a:latin typeface="NewTXMI"/>
              </a:rPr>
              <a:t>𝑠 .</a:t>
            </a:r>
            <a:r>
              <a:rPr lang="en-GB" sz="1800" b="0" i="0" u="none" strike="noStrike" baseline="0" dirty="0">
                <a:latin typeface="TeXGyreTermesX-Regular"/>
              </a:rPr>
              <a:t> The WT represents the complex amplitude of the signal at</a:t>
            </a:r>
          </a:p>
          <a:p>
            <a:pPr algn="l"/>
            <a:r>
              <a:rPr lang="en-GB" sz="1800" b="0" i="0" u="none" strike="noStrike" baseline="0" dirty="0">
                <a:latin typeface="TeXGyreTermesX-Regular"/>
              </a:rPr>
              <a:t>a specific time </a:t>
            </a:r>
            <a:r>
              <a:rPr lang="en-GB" sz="1800" b="0" i="0" u="none" strike="noStrike" baseline="0" dirty="0">
                <a:latin typeface="NewTXMI"/>
              </a:rPr>
              <a:t>𝑢 </a:t>
            </a:r>
            <a:r>
              <a:rPr lang="en-GB" sz="1800" b="0" i="0" u="none" strike="noStrike" baseline="0" dirty="0">
                <a:latin typeface="TeXGyreTermesX-Regular"/>
              </a:rPr>
              <a:t>and for a specific frequency </a:t>
            </a:r>
            <a:r>
              <a:rPr lang="en-GB" sz="1800" b="0" i="0" u="none" strike="noStrike" baseline="0" dirty="0">
                <a:latin typeface="NewTXMI"/>
              </a:rPr>
              <a:t>𝜉</a:t>
            </a:r>
            <a:r>
              <a:rPr lang="en-GB" sz="1800" b="0" i="0" u="none" strike="noStrike" baseline="0" dirty="0">
                <a:latin typeface="TeXGyreTermesX-Regular"/>
              </a:rPr>
              <a:t>. This information, however, is not perfectly localized and may be regarded as an average within a region of the time-frequency plane </a:t>
            </a:r>
            <a:r>
              <a:rPr lang="en-GB" sz="1800" b="0" i="0" u="none" strike="noStrike" baseline="0" dirty="0" err="1">
                <a:latin typeface="TeXGyreTermesX-Regular"/>
              </a:rPr>
              <a:t>centered</a:t>
            </a:r>
            <a:r>
              <a:rPr lang="en-GB" sz="1800" b="0" i="0" u="none" strike="noStrike" baseline="0" dirty="0">
                <a:latin typeface="TeXGyreTermesX-Regular"/>
              </a:rPr>
              <a:t> </a:t>
            </a:r>
            <a:r>
              <a:rPr lang="en-US" sz="1800" b="0" i="0" u="none" strike="noStrike" baseline="0" dirty="0">
                <a:latin typeface="TeXGyreTermesX-Regular"/>
              </a:rPr>
              <a:t>in </a:t>
            </a:r>
            <a:r>
              <a:rPr lang="en-US" sz="1800" b="0" i="0" u="none" strike="noStrike" baseline="0" dirty="0">
                <a:latin typeface="NewTXMI"/>
              </a:rPr>
              <a:t>𝑢</a:t>
            </a:r>
            <a:r>
              <a:rPr lang="en-US" sz="1800" b="0" i="0" u="none" strike="noStrike" baseline="0" dirty="0">
                <a:latin typeface="TeXGyreTermesX-Regular"/>
              </a:rPr>
              <a:t>, </a:t>
            </a:r>
            <a:r>
              <a:rPr lang="en-US" sz="1800" b="0" i="0" u="none" strike="noStrike" baseline="0" dirty="0">
                <a:latin typeface="NewTXMI"/>
              </a:rPr>
              <a:t>𝜉</a:t>
            </a:r>
            <a:endParaRPr lang="en-US" b="1" dirty="0"/>
          </a:p>
        </p:txBody>
      </p:sp>
    </p:spTree>
    <p:extLst>
      <p:ext uri="{BB962C8B-B14F-4D97-AF65-F5344CB8AC3E}">
        <p14:creationId xmlns:p14="http://schemas.microsoft.com/office/powerpoint/2010/main" val="4745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t>
            </a:r>
            <a:r>
              <a:rPr lang="en-GB" dirty="0" err="1"/>
              <a:t>lenght</a:t>
            </a:r>
            <a:r>
              <a:rPr lang="en-GB" dirty="0"/>
              <a:t> of the time interval and the width of the frequency band in which the wavelet and its FT not vanish</a:t>
            </a:r>
          </a:p>
          <a:p>
            <a:endParaRPr lang="en-US" dirty="0"/>
          </a:p>
        </p:txBody>
      </p:sp>
    </p:spTree>
    <p:extLst>
      <p:ext uri="{BB962C8B-B14F-4D97-AF65-F5344CB8AC3E}">
        <p14:creationId xmlns:p14="http://schemas.microsoft.com/office/powerpoint/2010/main" val="1293226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630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Wp</a:t>
            </a:r>
            <a:r>
              <a:rPr lang="en-GB" dirty="0"/>
              <a:t> is a technique to estimate the synchronous response in resonance crossing situation computing the wavelet </a:t>
            </a:r>
            <a:r>
              <a:rPr lang="en-GB" dirty="0" err="1"/>
              <a:t>transfrom</a:t>
            </a:r>
            <a:r>
              <a:rPr lang="en-GB" dirty="0"/>
              <a:t> along the EO line   </a:t>
            </a:r>
          </a:p>
        </p:txBody>
      </p:sp>
    </p:spTree>
    <p:extLst>
      <p:ext uri="{BB962C8B-B14F-4D97-AF65-F5344CB8AC3E}">
        <p14:creationId xmlns:p14="http://schemas.microsoft.com/office/powerpoint/2010/main" val="212649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 up </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12" name="Slide Number Placeholder 11">
            <a:extLst>
              <a:ext uri="{FF2B5EF4-FFF2-40B4-BE49-F238E27FC236}">
                <a16:creationId xmlns:a16="http://schemas.microsoft.com/office/drawing/2014/main" id="{9BB651A2-DC1F-DC02-340F-B12749491FB0}"/>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extLst>
      <p:ext uri="{BB962C8B-B14F-4D97-AF65-F5344CB8AC3E}">
        <p14:creationId xmlns:p14="http://schemas.microsoft.com/office/powerpoint/2010/main" val="10004255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 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15" name="Slide Number Placeholder 11">
            <a:extLst>
              <a:ext uri="{FF2B5EF4-FFF2-40B4-BE49-F238E27FC236}">
                <a16:creationId xmlns:a16="http://schemas.microsoft.com/office/drawing/2014/main" id="{7F9693AB-C5C6-5A4C-D1A7-794452D4579D}"/>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onance crossing">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effectLst/>
                  <a:latin typeface="Aptos" panose="020B0004020202020204" pitchFamily="34" charset="0"/>
                </a:rPr>
                <a:t>Experimental set 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12E2CA1D-CCEB-1080-5DAC-56CAA8EBB501}"/>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extLst>
      <p:ext uri="{BB962C8B-B14F-4D97-AF65-F5344CB8AC3E}">
        <p14:creationId xmlns:p14="http://schemas.microsoft.com/office/powerpoint/2010/main" val="18810984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p val">
    <p:spTree>
      <p:nvGrpSpPr>
        <p:cNvPr id="1" name=""/>
        <p:cNvGrpSpPr/>
        <p:nvPr/>
      </p:nvGrpSpPr>
      <p:grpSpPr>
        <a:xfrm>
          <a:off x="0" y="0"/>
          <a:ext cx="0" cy="0"/>
          <a:chOff x="0" y="0"/>
          <a:chExt cx="0" cy="0"/>
        </a:xfrm>
      </p:grpSpPr>
      <p:sp>
        <p:nvSpPr>
          <p:cNvPr id="10" name="Rectangle 13" descr="Diagonali chiare verso l'alto"/>
          <p:cNvSpPr>
            <a:spLocks noChangeArrowheads="1"/>
          </p:cNvSpPr>
          <p:nvPr/>
        </p:nvSpPr>
        <p:spPr bwMode="auto">
          <a:xfrm>
            <a:off x="0" y="0"/>
            <a:ext cx="2286016"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F93DCE92-A0B6-FCC1-D221-02673CC45FE2}"/>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
        <p:nvSpPr>
          <p:cNvPr id="7" name="Text Box 16">
            <a:extLst>
              <a:ext uri="{FF2B5EF4-FFF2-40B4-BE49-F238E27FC236}">
                <a16:creationId xmlns:a16="http://schemas.microsoft.com/office/drawing/2014/main" id="{2B6C3A18-066E-5659-BD16-D21C9F12CBE5}"/>
              </a:ext>
            </a:extLst>
          </p:cNvPr>
          <p:cNvSpPr txBox="1">
            <a:spLocks noChangeArrowheads="1"/>
          </p:cNvSpPr>
          <p:nvPr userDrawn="1"/>
        </p:nvSpPr>
        <p:spPr bwMode="auto">
          <a:xfrm>
            <a:off x="0" y="1500174"/>
            <a:ext cx="23368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Experimental set up</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spTree>
    <p:extLst>
      <p:ext uri="{BB962C8B-B14F-4D97-AF65-F5344CB8AC3E}">
        <p14:creationId xmlns:p14="http://schemas.microsoft.com/office/powerpoint/2010/main" val="7874687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stimation of WFRF">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 up </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Wavelet probing</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4C5668CD-C1A1-1A21-5DB2-A060183E6A38}"/>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extLst>
      <p:ext uri="{BB962C8B-B14F-4D97-AF65-F5344CB8AC3E}">
        <p14:creationId xmlns:p14="http://schemas.microsoft.com/office/powerpoint/2010/main" val="11921358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otivation ">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 up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effectLst/>
                  <a:latin typeface="Aptos" panose="020B0004020202020204" pitchFamily="34" charset="0"/>
                </a:rPr>
                <a:t>Wavelet probing</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Proposed methods</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618D3146-24FC-76C5-96E7-679E059EA479}"/>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extLst>
      <p:ext uri="{BB962C8B-B14F-4D97-AF65-F5344CB8AC3E}">
        <p14:creationId xmlns:p14="http://schemas.microsoft.com/office/powerpoint/2010/main" val="496019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p method">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 </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 up</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Wavelet probing</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Motivation</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Proposed methods</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rPr>
              <a:t>#</a:t>
            </a:r>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6E282B91-DF05-4D7E-F378-456A74D5F573}"/>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extLst>
      <p:ext uri="{BB962C8B-B14F-4D97-AF65-F5344CB8AC3E}">
        <p14:creationId xmlns:p14="http://schemas.microsoft.com/office/powerpoint/2010/main" val="21936487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lusions">
    <p:spTree>
      <p:nvGrpSpPr>
        <p:cNvPr id="1" name=""/>
        <p:cNvGrpSpPr/>
        <p:nvPr/>
      </p:nvGrpSpPr>
      <p:grpSpPr>
        <a:xfrm>
          <a:off x="0" y="0"/>
          <a:ext cx="0" cy="0"/>
          <a:chOff x="0" y="0"/>
          <a:chExt cx="0" cy="0"/>
        </a:xfrm>
      </p:grpSpPr>
      <p:grpSp>
        <p:nvGrpSpPr>
          <p:cNvPr id="8" name="Gruppo 28"/>
          <p:cNvGrpSpPr/>
          <p:nvPr userDrawn="1"/>
        </p:nvGrpSpPr>
        <p:grpSpPr>
          <a:xfrm>
            <a:off x="0" y="0"/>
            <a:ext cx="2336800" cy="6858000"/>
            <a:chOff x="0" y="0"/>
            <a:chExt cx="1752600" cy="6858000"/>
          </a:xfrm>
        </p:grpSpPr>
        <p:sp>
          <p:nvSpPr>
            <p:cNvPr id="10" name="Rectangle 13" descr="Diagonali chiare verso l'alto"/>
            <p:cNvSpPr>
              <a:spLocks noChangeArrowheads="1"/>
            </p:cNvSpPr>
            <p:nvPr/>
          </p:nvSpPr>
          <p:spPr bwMode="auto">
            <a:xfrm>
              <a:off x="0" y="0"/>
              <a:ext cx="1714512" cy="685800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endParaRPr lang="it-IT" sz="1800"/>
            </a:p>
          </p:txBody>
        </p:sp>
        <p:sp>
          <p:nvSpPr>
            <p:cNvPr id="11" name="Text Box 16"/>
            <p:cNvSpPr txBox="1">
              <a:spLocks noChangeArrowheads="1"/>
            </p:cNvSpPr>
            <p:nvPr/>
          </p:nvSpPr>
          <p:spPr bwMode="auto">
            <a:xfrm>
              <a:off x="0" y="1500174"/>
              <a:ext cx="1752600" cy="2362185"/>
            </a:xfrm>
            <a:prstGeom prst="rect">
              <a:avLst/>
            </a:prstGeom>
            <a:noFill/>
            <a:ln w="9525">
              <a:noFill/>
              <a:miter lim="800000"/>
              <a:headEnd/>
              <a:tailEnd/>
            </a:ln>
            <a:effectLst/>
          </p:spPr>
          <p:txBody>
            <a:bodyPr>
              <a:spAutoFit/>
            </a:bodyPr>
            <a:lstStyle/>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Introduction</a:t>
              </a:r>
            </a:p>
            <a:p>
              <a:pPr marL="173038" indent="-173038" defTabSz="361950">
                <a:spcBef>
                  <a:spcPts val="600"/>
                </a:spcBef>
                <a:buFontTx/>
                <a:buChar char="•"/>
                <a:tabLst>
                  <a:tab pos="274638" algn="l"/>
                </a:tabLst>
              </a:pPr>
              <a:r>
                <a:rPr lang="en-GB" sz="1200" b="0" dirty="0">
                  <a:solidFill>
                    <a:schemeClr val="bg1"/>
                  </a:solidFill>
                  <a:latin typeface="Aptos" panose="020B0004020202020204" pitchFamily="34" charset="0"/>
                </a:rPr>
                <a:t>Resonance crossing</a:t>
              </a:r>
            </a:p>
            <a:p>
              <a:pPr marL="173038" marR="0" lvl="0" indent="-173038" algn="l" defTabSz="361950" rtl="0" eaLnBrk="1" fontAlgn="auto" latinLnBrk="0" hangingPunct="1">
                <a:lnSpc>
                  <a:spcPct val="100000"/>
                </a:lnSpc>
                <a:spcBef>
                  <a:spcPts val="600"/>
                </a:spcBef>
                <a:spcAft>
                  <a:spcPts val="0"/>
                </a:spcAft>
                <a:buClrTx/>
                <a:buSzTx/>
                <a:buFontTx/>
                <a:buChar char="•"/>
                <a:tabLst>
                  <a:tab pos="274638" algn="l"/>
                </a:tabLst>
                <a:defRPr/>
              </a:pPr>
              <a:r>
                <a:rPr lang="en-GB" sz="1200" b="0" dirty="0">
                  <a:solidFill>
                    <a:schemeClr val="bg1"/>
                  </a:solidFill>
                  <a:latin typeface="Aptos" panose="020B0004020202020204" pitchFamily="34" charset="0"/>
                </a:rPr>
                <a:t>Experimental set up </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Wavelet probing</a:t>
              </a:r>
              <a:endParaRPr lang="en-GB" sz="1200" b="0" dirty="0">
                <a:solidFill>
                  <a:schemeClr val="bg1"/>
                </a:solidFill>
                <a:latin typeface="Aptos" panose="020B0004020202020204" pitchFamily="34" charset="0"/>
              </a:endParaRP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Motivation</a:t>
              </a:r>
            </a:p>
            <a:p>
              <a:pPr marL="173038" indent="-173038" defTabSz="361950">
                <a:spcBef>
                  <a:spcPts val="600"/>
                </a:spcBef>
                <a:buFontTx/>
                <a:buChar char="•"/>
                <a:tabLst>
                  <a:tab pos="274638" algn="l"/>
                </a:tabLst>
              </a:pPr>
              <a:r>
                <a:rPr lang="en-GB" sz="1200" b="0" dirty="0">
                  <a:solidFill>
                    <a:schemeClr val="bg1"/>
                  </a:solidFill>
                  <a:effectLst/>
                  <a:latin typeface="Aptos" panose="020B0004020202020204" pitchFamily="34" charset="0"/>
                </a:rPr>
                <a:t>Proposed methods</a:t>
              </a:r>
            </a:p>
            <a:p>
              <a:pPr marL="173038" indent="-173038" defTabSz="361950">
                <a:spcBef>
                  <a:spcPts val="600"/>
                </a:spcBef>
                <a:buFontTx/>
                <a:buChar char="•"/>
                <a:tabLst>
                  <a:tab pos="274638" algn="l"/>
                </a:tabLst>
              </a:pPr>
              <a:r>
                <a:rPr lang="en-GB" sz="1200" b="1" dirty="0">
                  <a:solidFill>
                    <a:schemeClr val="bg1"/>
                  </a:solidFill>
                  <a:effectLst>
                    <a:outerShdw blurRad="38100" dist="38100" dir="2700000" algn="tl">
                      <a:srgbClr val="000000">
                        <a:alpha val="43137"/>
                      </a:srgbClr>
                    </a:outerShdw>
                  </a:effectLst>
                  <a:latin typeface="Aptos" panose="020B0004020202020204" pitchFamily="34" charset="0"/>
                </a:rPr>
                <a:t>Conclusions</a:t>
              </a:r>
            </a:p>
            <a:p>
              <a:pPr marL="0" indent="0" defTabSz="361950">
                <a:spcBef>
                  <a:spcPts val="600"/>
                </a:spcBef>
                <a:buFontTx/>
                <a:buNone/>
                <a:tabLst>
                  <a:tab pos="274638" algn="l"/>
                </a:tabLst>
              </a:pPr>
              <a:endParaRPr lang="en-GB" sz="1200" b="1" dirty="0">
                <a:solidFill>
                  <a:schemeClr val="bg1"/>
                </a:solidFill>
              </a:endParaRPr>
            </a:p>
            <a:p>
              <a:pPr marL="173038" indent="-173038" defTabSz="361950">
                <a:spcBef>
                  <a:spcPct val="50000"/>
                </a:spcBef>
                <a:buFontTx/>
                <a:buChar char="•"/>
                <a:tabLst>
                  <a:tab pos="274638" algn="l"/>
                </a:tabLst>
              </a:pPr>
              <a:endParaRPr lang="en-GB" sz="1100" b="1" dirty="0">
                <a:solidFill>
                  <a:schemeClr val="bg1"/>
                </a:solidFill>
              </a:endParaRPr>
            </a:p>
          </p:txBody>
        </p:sp>
      </p:grpSp>
      <p:sp>
        <p:nvSpPr>
          <p:cNvPr id="18" name="Text Placeholder 17"/>
          <p:cNvSpPr>
            <a:spLocks noGrp="1"/>
          </p:cNvSpPr>
          <p:nvPr userDrawn="1">
            <p:ph type="body" sz="quarter" idx="10" hasCustomPrompt="1"/>
          </p:nvPr>
        </p:nvSpPr>
        <p:spPr>
          <a:xfrm>
            <a:off x="2450257" y="98184"/>
            <a:ext cx="9406467" cy="504081"/>
          </a:xfrm>
        </p:spPr>
        <p:txBody>
          <a:bodyPr/>
          <a:lstStyle>
            <a:lvl1pPr marL="0" indent="0">
              <a:buNone/>
              <a:defRPr lang="en-US" sz="2600" b="1" kern="1200" dirty="0" smtClean="0">
                <a:solidFill>
                  <a:srgbClr val="C34601"/>
                </a:solidFill>
                <a:latin typeface="Aptos" panose="020B0004020202020204" pitchFamily="34" charset="0"/>
                <a:ea typeface="+mn-ea"/>
                <a:cs typeface="+mn-cs"/>
              </a:defRPr>
            </a:lvl1pPr>
          </a:lstStyle>
          <a:p>
            <a:pPr lvl="0"/>
            <a:r>
              <a:rPr lang="en-US" dirty="0"/>
              <a:t>Title</a:t>
            </a:r>
            <a:endParaRPr lang="it-IT" dirty="0"/>
          </a:p>
        </p:txBody>
      </p:sp>
      <p:sp>
        <p:nvSpPr>
          <p:cNvPr id="20" name="Text Placeholder 19"/>
          <p:cNvSpPr>
            <a:spLocks noGrp="1"/>
          </p:cNvSpPr>
          <p:nvPr userDrawn="1">
            <p:ph type="body" sz="quarter" idx="11" hasCustomPrompt="1"/>
          </p:nvPr>
        </p:nvSpPr>
        <p:spPr>
          <a:xfrm>
            <a:off x="2450257" y="602265"/>
            <a:ext cx="9406467" cy="432569"/>
          </a:xfrm>
        </p:spPr>
        <p:txBody>
          <a:bodyPr>
            <a:normAutofit/>
          </a:bodyPr>
          <a:lstStyle>
            <a:lvl1pPr marL="0" indent="0">
              <a:buNone/>
              <a:defRPr lang="en-US" sz="2400" b="0" kern="1200" dirty="0" smtClean="0">
                <a:solidFill>
                  <a:schemeClr val="accent5">
                    <a:lumMod val="75000"/>
                  </a:schemeClr>
                </a:solidFill>
                <a:latin typeface="Aptos" panose="020B0004020202020204" pitchFamily="34" charset="0"/>
                <a:ea typeface="+mn-ea"/>
                <a:cs typeface="+mn-cs"/>
              </a:defRPr>
            </a:lvl1pPr>
          </a:lstStyle>
          <a:p>
            <a:pPr lvl="0"/>
            <a:r>
              <a:rPr lang="en-US" dirty="0"/>
              <a:t>Subtitle</a:t>
            </a:r>
          </a:p>
        </p:txBody>
      </p:sp>
      <p:cxnSp>
        <p:nvCxnSpPr>
          <p:cNvPr id="3" name="Connettore diritto 2"/>
          <p:cNvCxnSpPr/>
          <p:nvPr userDrawn="1"/>
        </p:nvCxnSpPr>
        <p:spPr>
          <a:xfrm>
            <a:off x="154854" y="5515075"/>
            <a:ext cx="1936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magin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11357" t="9832" r="6554" b="12208"/>
          <a:stretch/>
        </p:blipFill>
        <p:spPr>
          <a:xfrm>
            <a:off x="114356" y="98184"/>
            <a:ext cx="2064363" cy="1203253"/>
          </a:xfrm>
          <a:prstGeom prst="rect">
            <a:avLst/>
          </a:prstGeom>
        </p:spPr>
      </p:pic>
      <p:sp>
        <p:nvSpPr>
          <p:cNvPr id="4" name="TextBox 3">
            <a:extLst>
              <a:ext uri="{FF2B5EF4-FFF2-40B4-BE49-F238E27FC236}">
                <a16:creationId xmlns:a16="http://schemas.microsoft.com/office/drawing/2014/main" id="{9AD055AF-6F8D-BA18-E642-EF542F845682}"/>
              </a:ext>
            </a:extLst>
          </p:cNvPr>
          <p:cNvSpPr txBox="1"/>
          <p:nvPr userDrawn="1"/>
        </p:nvSpPr>
        <p:spPr>
          <a:xfrm>
            <a:off x="114356" y="5203937"/>
            <a:ext cx="1936124" cy="307777"/>
          </a:xfrm>
          <a:prstGeom prst="rect">
            <a:avLst/>
          </a:prstGeom>
          <a:noFill/>
        </p:spPr>
        <p:txBody>
          <a:bodyPr wrap="square" rtlCol="0">
            <a:spAutoFit/>
          </a:bodyPr>
          <a:lstStyle/>
          <a:p>
            <a:r>
              <a:rPr lang="en-US" sz="1400" b="1" dirty="0">
                <a:solidFill>
                  <a:schemeClr val="bg1"/>
                </a:solidFill>
                <a:latin typeface="Aptos" panose="020B0004020202020204" pitchFamily="34" charset="0"/>
              </a:rPr>
              <a:t>#18096</a:t>
            </a:r>
          </a:p>
        </p:txBody>
      </p:sp>
      <p:pic>
        <p:nvPicPr>
          <p:cNvPr id="6" name="Picture 5" descr="A close up of a logo&#10;&#10;Description automatically generated">
            <a:extLst>
              <a:ext uri="{FF2B5EF4-FFF2-40B4-BE49-F238E27FC236}">
                <a16:creationId xmlns:a16="http://schemas.microsoft.com/office/drawing/2014/main" id="{A61285F0-651A-A380-D143-2B962BD548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502" y="5686051"/>
            <a:ext cx="1288535" cy="419813"/>
          </a:xfrm>
          <a:prstGeom prst="rect">
            <a:avLst/>
          </a:prstGeom>
          <a:noFill/>
        </p:spPr>
      </p:pic>
      <p:pic>
        <p:nvPicPr>
          <p:cNvPr id="9" name="Picture 8" descr="A black and white logo&#10;&#10;Description automatically generated">
            <a:extLst>
              <a:ext uri="{FF2B5EF4-FFF2-40B4-BE49-F238E27FC236}">
                <a16:creationId xmlns:a16="http://schemas.microsoft.com/office/drawing/2014/main" id="{5103D002-0272-1B5B-5B4E-57284D5E288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4854" y="6205541"/>
            <a:ext cx="1570909" cy="432569"/>
          </a:xfrm>
          <a:prstGeom prst="rect">
            <a:avLst/>
          </a:prstGeom>
          <a:noFill/>
        </p:spPr>
      </p:pic>
      <p:sp>
        <p:nvSpPr>
          <p:cNvPr id="5" name="Slide Number Placeholder 11">
            <a:extLst>
              <a:ext uri="{FF2B5EF4-FFF2-40B4-BE49-F238E27FC236}">
                <a16:creationId xmlns:a16="http://schemas.microsoft.com/office/drawing/2014/main" id="{981BED02-7578-01B5-3A4D-DB15CF5B8E31}"/>
              </a:ext>
            </a:extLst>
          </p:cNvPr>
          <p:cNvSpPr>
            <a:spLocks noGrp="1"/>
          </p:cNvSpPr>
          <p:nvPr>
            <p:ph type="sldNum" sz="quarter" idx="14"/>
          </p:nvPr>
        </p:nvSpPr>
        <p:spPr>
          <a:xfrm>
            <a:off x="5328997" y="6374501"/>
            <a:ext cx="767003" cy="365125"/>
          </a:xfrm>
        </p:spPr>
        <p:txBody>
          <a:bodyPr/>
          <a:lstStyle>
            <a:lvl1pPr>
              <a:defRPr sz="1400">
                <a:solidFill>
                  <a:schemeClr val="tx1"/>
                </a:solidFill>
              </a:defRPr>
            </a:lvl1pPr>
          </a:lstStyle>
          <a:p>
            <a:fld id="{0EEBFCD7-29E6-4DFE-8E20-64791BD90B44}" type="slidenum">
              <a:rPr lang="it-IT" smtClean="0"/>
              <a:pPr/>
              <a:t>‹#›</a:t>
            </a:fld>
            <a:endParaRPr lang="it-IT" dirty="0"/>
          </a:p>
        </p:txBody>
      </p:sp>
    </p:spTree>
    <p:extLst>
      <p:ext uri="{BB962C8B-B14F-4D97-AF65-F5344CB8AC3E}">
        <p14:creationId xmlns:p14="http://schemas.microsoft.com/office/powerpoint/2010/main" val="2621168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D54ADE-8A07-32FD-4C3D-CB9E8E44087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6A2D633-98A8-264F-E382-B6B24680E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ED834F9-38B3-7F95-7FE4-F6150287AE9D}"/>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41199C26-A9CB-509E-4480-29F30DE4A80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1018700-C4AC-53EC-C5C3-4688452FD10D}"/>
              </a:ext>
            </a:extLst>
          </p:cNvPr>
          <p:cNvSpPr>
            <a:spLocks noGrp="1"/>
          </p:cNvSpPr>
          <p:nvPr>
            <p:ph type="sldNum" sz="quarter" idx="12"/>
          </p:nvPr>
        </p:nvSpPr>
        <p:spPr/>
        <p:txBody>
          <a:bodyPr/>
          <a:lstStyle/>
          <a:p>
            <a:fld id="{BE8C1F97-9492-4C9E-8137-AC2A138FB3A1}" type="slidenum">
              <a:rPr lang="it-IT" smtClean="0"/>
              <a:t>‹#›</a:t>
            </a:fld>
            <a:endParaRPr lang="it-IT"/>
          </a:p>
        </p:txBody>
      </p:sp>
    </p:spTree>
    <p:extLst>
      <p:ext uri="{BB962C8B-B14F-4D97-AF65-F5344CB8AC3E}">
        <p14:creationId xmlns:p14="http://schemas.microsoft.com/office/powerpoint/2010/main" val="3247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Segnaposto piè di pagina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FCD7-29E6-4DFE-8E20-64791BD90B44}" type="slidenum">
              <a:rPr lang="it-IT" smtClean="0"/>
              <a:pPr/>
              <a:t>‹#›</a:t>
            </a:fld>
            <a:endParaRPr lang="it-IT"/>
          </a:p>
        </p:txBody>
      </p:sp>
    </p:spTree>
  </p:cSld>
  <p:clrMap bg1="lt1" tx1="dk1" bg2="lt2" tx2="dk2" accent1="accent1" accent2="accent2" accent3="accent3" accent4="accent4" accent5="accent5" accent6="accent6" hlink="hlink" folHlink="folHlink"/>
  <p:sldLayoutIdLst>
    <p:sldLayoutId id="2147483665" r:id="rId1"/>
    <p:sldLayoutId id="2147483649" r:id="rId2"/>
    <p:sldLayoutId id="2147483663" r:id="rId3"/>
    <p:sldLayoutId id="2147483668" r:id="rId4"/>
    <p:sldLayoutId id="2147483664" r:id="rId5"/>
    <p:sldLayoutId id="2147483666" r:id="rId6"/>
    <p:sldLayoutId id="2147483667" r:id="rId7"/>
    <p:sldLayoutId id="2147483669" r:id="rId8"/>
    <p:sldLayoutId id="2147483662" r:id="rId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png"/><Relationship Id="rId42" Type="http://schemas.openxmlformats.org/officeDocument/2006/relationships/image" Target="../media/image69.png"/><Relationship Id="rId7" Type="http://schemas.openxmlformats.org/officeDocument/2006/relationships/image" Target="../media/image34.pn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8" Type="http://schemas.openxmlformats.org/officeDocument/2006/relationships/image" Target="../media/image35.pn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18" Type="http://schemas.openxmlformats.org/officeDocument/2006/relationships/image" Target="../media/image90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84.png"/><Relationship Id="rId12" Type="http://schemas.openxmlformats.org/officeDocument/2006/relationships/image" Target="../media/image840.png"/><Relationship Id="rId17" Type="http://schemas.openxmlformats.org/officeDocument/2006/relationships/image" Target="../media/image890.png"/><Relationship Id="rId25" Type="http://schemas.openxmlformats.org/officeDocument/2006/relationships/image" Target="../media/image97.png"/><Relationship Id="rId2" Type="http://schemas.openxmlformats.org/officeDocument/2006/relationships/notesSlide" Target="../notesSlides/notesSlide8.xml"/><Relationship Id="rId16" Type="http://schemas.openxmlformats.org/officeDocument/2006/relationships/image" Target="../media/image92.png"/><Relationship Id="rId20" Type="http://schemas.openxmlformats.org/officeDocument/2006/relationships/image" Target="../media/image920.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96.png"/><Relationship Id="rId5" Type="http://schemas.openxmlformats.org/officeDocument/2006/relationships/image" Target="../media/image82.png"/><Relationship Id="rId15" Type="http://schemas.openxmlformats.org/officeDocument/2006/relationships/image" Target="../media/image91.png"/><Relationship Id="rId23" Type="http://schemas.openxmlformats.org/officeDocument/2006/relationships/image" Target="../media/image95.png"/><Relationship Id="rId10" Type="http://schemas.openxmlformats.org/officeDocument/2006/relationships/image" Target="../media/image87.png"/><Relationship Id="rId19" Type="http://schemas.openxmlformats.org/officeDocument/2006/relationships/image" Target="../media/image910.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0.png"/><Relationship Id="rId22"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0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2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2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s>
</file>

<file path=ppt/slides/_rels/slide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24BE636-80B5-A45F-3F9F-8ECFF67AD028}"/>
              </a:ext>
            </a:extLst>
          </p:cNvPr>
          <p:cNvPicPr>
            <a:picLocks noChangeAspect="1"/>
          </p:cNvPicPr>
          <p:nvPr/>
        </p:nvPicPr>
        <p:blipFill rotWithShape="1">
          <a:blip r:embed="rId2" cstate="print">
            <a:alphaModFix amt="71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1500" t="10322" r="6392" b="11858"/>
          <a:stretch/>
        </p:blipFill>
        <p:spPr>
          <a:xfrm>
            <a:off x="0" y="1266824"/>
            <a:ext cx="12192000" cy="5591175"/>
          </a:xfrm>
          <a:prstGeom prst="rect">
            <a:avLst/>
          </a:prstGeom>
          <a:effectLst>
            <a:reflection endPos="0" dist="50800" dir="5400000" sy="-100000" algn="bl" rotWithShape="0"/>
          </a:effectLst>
        </p:spPr>
      </p:pic>
      <p:sp>
        <p:nvSpPr>
          <p:cNvPr id="5" name="Title 4">
            <a:extLst>
              <a:ext uri="{FF2B5EF4-FFF2-40B4-BE49-F238E27FC236}">
                <a16:creationId xmlns:a16="http://schemas.microsoft.com/office/drawing/2014/main" id="{2124DB0C-6BB2-DB24-97ED-C6EFE227BA98}"/>
              </a:ext>
            </a:extLst>
          </p:cNvPr>
          <p:cNvSpPr>
            <a:spLocks noGrp="1"/>
          </p:cNvSpPr>
          <p:nvPr>
            <p:ph type="ctrTitle"/>
          </p:nvPr>
        </p:nvSpPr>
        <p:spPr>
          <a:xfrm>
            <a:off x="167664" y="1810021"/>
            <a:ext cx="11582399" cy="1431752"/>
          </a:xfrm>
        </p:spPr>
        <p:txBody>
          <a:bodyPr>
            <a:normAutofit fontScale="90000"/>
          </a:bodyPr>
          <a:lstStyle/>
          <a:p>
            <a:r>
              <a:rPr lang="en-US" sz="3200" b="1" noProof="0" dirty="0">
                <a:effectLst>
                  <a:outerShdw blurRad="38100" dist="38100" dir="2700000" algn="tl">
                    <a:srgbClr val="000000">
                      <a:alpha val="43137"/>
                    </a:srgbClr>
                  </a:outerShdw>
                </a:effectLst>
                <a:latin typeface="Aptos" panose="020B0004020202020204" pitchFamily="34" charset="0"/>
              </a:rPr>
              <a:t>Identification of linear time-variant rotor components in resonance crossing</a:t>
            </a:r>
            <a:br>
              <a:rPr lang="en-US" sz="3200" b="1" noProof="0" dirty="0">
                <a:effectLst>
                  <a:outerShdw blurRad="38100" dist="38100" dir="2700000" algn="tl">
                    <a:srgbClr val="000000">
                      <a:alpha val="43137"/>
                    </a:srgbClr>
                  </a:outerShdw>
                </a:effectLst>
                <a:latin typeface="Aptos" panose="020B0004020202020204" pitchFamily="34" charset="0"/>
              </a:rPr>
            </a:br>
            <a:r>
              <a:rPr lang="en-US" sz="3200" b="1" noProof="0" dirty="0">
                <a:effectLst>
                  <a:outerShdw blurRad="38100" dist="38100" dir="2700000" algn="tl">
                    <a:srgbClr val="000000">
                      <a:alpha val="43137"/>
                    </a:srgbClr>
                  </a:outerShdw>
                </a:effectLst>
                <a:latin typeface="Aptos" panose="020B0004020202020204" pitchFamily="34" charset="0"/>
              </a:rPr>
              <a:t>Experimental validation</a:t>
            </a:r>
          </a:p>
        </p:txBody>
      </p:sp>
      <p:pic>
        <p:nvPicPr>
          <p:cNvPr id="8" name="Picture 7">
            <a:extLst>
              <a:ext uri="{FF2B5EF4-FFF2-40B4-BE49-F238E27FC236}">
                <a16:creationId xmlns:a16="http://schemas.microsoft.com/office/drawing/2014/main" id="{4CC7610E-6F39-0AD0-028D-9BEDFB452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266825"/>
          </a:xfrm>
          <a:prstGeom prst="rect">
            <a:avLst/>
          </a:prstGeom>
        </p:spPr>
      </p:pic>
      <p:sp>
        <p:nvSpPr>
          <p:cNvPr id="9" name="Sottotitolo 2">
            <a:extLst>
              <a:ext uri="{FF2B5EF4-FFF2-40B4-BE49-F238E27FC236}">
                <a16:creationId xmlns:a16="http://schemas.microsoft.com/office/drawing/2014/main" id="{0D50A4EA-51C9-A1A1-6D58-558A87A965A5}"/>
              </a:ext>
            </a:extLst>
          </p:cNvPr>
          <p:cNvSpPr txBox="1">
            <a:spLocks/>
          </p:cNvSpPr>
          <p:nvPr/>
        </p:nvSpPr>
        <p:spPr>
          <a:xfrm>
            <a:off x="0" y="4320888"/>
            <a:ext cx="5228044" cy="67359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noProof="0" dirty="0">
              <a:solidFill>
                <a:schemeClr val="accent4"/>
              </a:solidFill>
            </a:endParaRPr>
          </a:p>
          <a:p>
            <a:r>
              <a:rPr lang="en-US" sz="9600" b="1" noProof="0" dirty="0">
                <a:latin typeface="Aptos" panose="020B0004020202020204" pitchFamily="34" charset="0"/>
              </a:rPr>
              <a:t>Davide Iaffaldano</a:t>
            </a:r>
            <a:r>
              <a:rPr lang="en-US" sz="9600" noProof="0" dirty="0">
                <a:latin typeface="Aptos" panose="020B0004020202020204" pitchFamily="34" charset="0"/>
              </a:rPr>
              <a:t>, Luigi </a:t>
            </a:r>
            <a:r>
              <a:rPr lang="en-US" sz="9600" noProof="0" dirty="0" err="1">
                <a:latin typeface="Aptos" panose="020B0004020202020204" pitchFamily="34" charset="0"/>
              </a:rPr>
              <a:t>Carassale</a:t>
            </a:r>
            <a:r>
              <a:rPr lang="en-US" sz="9600" noProof="0" dirty="0">
                <a:latin typeface="Aptos" panose="020B0004020202020204" pitchFamily="34" charset="0"/>
              </a:rPr>
              <a:t> </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pic>
        <p:nvPicPr>
          <p:cNvPr id="10" name="Immagine 14" descr="Immagine che contiene Carattere, Elementi grafici, logo, grafica&#10;&#10;Descrizione generata automaticamente">
            <a:extLst>
              <a:ext uri="{FF2B5EF4-FFF2-40B4-BE49-F238E27FC236}">
                <a16:creationId xmlns:a16="http://schemas.microsoft.com/office/drawing/2014/main" id="{4FE68382-2CEC-CE69-8358-BB50B1604CBA}"/>
              </a:ext>
            </a:extLst>
          </p:cNvPr>
          <p:cNvPicPr>
            <a:picLocks noChangeAspect="1"/>
          </p:cNvPicPr>
          <p:nvPr/>
        </p:nvPicPr>
        <p:blipFill>
          <a:blip r:embed="rId5"/>
          <a:stretch>
            <a:fillRect/>
          </a:stretch>
        </p:blipFill>
        <p:spPr>
          <a:xfrm>
            <a:off x="3176670" y="5874467"/>
            <a:ext cx="2422422" cy="666817"/>
          </a:xfrm>
          <a:prstGeom prst="rect">
            <a:avLst/>
          </a:prstGeom>
        </p:spPr>
      </p:pic>
      <p:grpSp>
        <p:nvGrpSpPr>
          <p:cNvPr id="11" name="Gruppo 21">
            <a:extLst>
              <a:ext uri="{FF2B5EF4-FFF2-40B4-BE49-F238E27FC236}">
                <a16:creationId xmlns:a16="http://schemas.microsoft.com/office/drawing/2014/main" id="{6AD6FFC5-9096-396A-1937-733EFC154CDC}"/>
              </a:ext>
            </a:extLst>
          </p:cNvPr>
          <p:cNvGrpSpPr/>
          <p:nvPr/>
        </p:nvGrpSpPr>
        <p:grpSpPr>
          <a:xfrm>
            <a:off x="5459642" y="4788442"/>
            <a:ext cx="3360858" cy="769310"/>
            <a:chOff x="4773908" y="3353279"/>
            <a:chExt cx="3443655" cy="852070"/>
          </a:xfrm>
        </p:grpSpPr>
        <p:pic>
          <p:nvPicPr>
            <p:cNvPr id="12" name="Immagine 1">
              <a:extLst>
                <a:ext uri="{FF2B5EF4-FFF2-40B4-BE49-F238E27FC236}">
                  <a16:creationId xmlns:a16="http://schemas.microsoft.com/office/drawing/2014/main" id="{4798FF32-0B72-1879-9D6A-6E8778D2CA2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3908" y="3429000"/>
              <a:ext cx="2237225" cy="776349"/>
            </a:xfrm>
            <a:prstGeom prst="rect">
              <a:avLst/>
            </a:prstGeom>
            <a:noFill/>
            <a:ln>
              <a:noFill/>
            </a:ln>
          </p:spPr>
        </p:pic>
        <p:pic>
          <p:nvPicPr>
            <p:cNvPr id="17" name="Immagine 8" descr="Immagine che contiene simbolo, logo, testo, Elementi grafici&#10;&#10;Descrizione generata automaticamente">
              <a:extLst>
                <a:ext uri="{FF2B5EF4-FFF2-40B4-BE49-F238E27FC236}">
                  <a16:creationId xmlns:a16="http://schemas.microsoft.com/office/drawing/2014/main" id="{648999D4-5B7D-EE2E-A38C-3455B9733CB8}"/>
                </a:ext>
              </a:extLst>
            </p:cNvPr>
            <p:cNvPicPr>
              <a:picLocks noChangeAspect="1"/>
            </p:cNvPicPr>
            <p:nvPr/>
          </p:nvPicPr>
          <p:blipFill>
            <a:blip r:embed="rId7"/>
            <a:stretch>
              <a:fillRect/>
            </a:stretch>
          </p:blipFill>
          <p:spPr>
            <a:xfrm>
              <a:off x="7360665" y="3353279"/>
              <a:ext cx="856898" cy="776749"/>
            </a:xfrm>
            <a:prstGeom prst="rect">
              <a:avLst/>
            </a:prstGeom>
          </p:spPr>
        </p:pic>
      </p:grpSp>
      <p:sp>
        <p:nvSpPr>
          <p:cNvPr id="18" name="CasellaDiTesto 10">
            <a:extLst>
              <a:ext uri="{FF2B5EF4-FFF2-40B4-BE49-F238E27FC236}">
                <a16:creationId xmlns:a16="http://schemas.microsoft.com/office/drawing/2014/main" id="{5EF44422-454D-3524-3FC0-126835CA6E8E}"/>
              </a:ext>
            </a:extLst>
          </p:cNvPr>
          <p:cNvSpPr txBox="1"/>
          <p:nvPr/>
        </p:nvSpPr>
        <p:spPr>
          <a:xfrm>
            <a:off x="257261" y="5022614"/>
            <a:ext cx="5503756" cy="369332"/>
          </a:xfrm>
          <a:prstGeom prst="rect">
            <a:avLst/>
          </a:prstGeom>
          <a:noFill/>
        </p:spPr>
        <p:txBody>
          <a:bodyPr wrap="square">
            <a:spAutoFit/>
          </a:bodyPr>
          <a:lstStyle/>
          <a:p>
            <a:r>
              <a:rPr lang="en-US" i="1" noProof="0" dirty="0">
                <a:latin typeface="Aptos" panose="020B0004020202020204" pitchFamily="34" charset="0"/>
              </a:rPr>
              <a:t>Dynamics &amp; Monitoring Lab, University of Genova </a:t>
            </a:r>
          </a:p>
        </p:txBody>
      </p:sp>
      <p:sp>
        <p:nvSpPr>
          <p:cNvPr id="19" name="CasellaDiTesto 12">
            <a:extLst>
              <a:ext uri="{FF2B5EF4-FFF2-40B4-BE49-F238E27FC236}">
                <a16:creationId xmlns:a16="http://schemas.microsoft.com/office/drawing/2014/main" id="{B23A3440-431E-3C10-685F-40A308500404}"/>
              </a:ext>
            </a:extLst>
          </p:cNvPr>
          <p:cNvSpPr txBox="1"/>
          <p:nvPr/>
        </p:nvSpPr>
        <p:spPr>
          <a:xfrm>
            <a:off x="257260" y="6047108"/>
            <a:ext cx="3161490" cy="369332"/>
          </a:xfrm>
          <a:prstGeom prst="rect">
            <a:avLst/>
          </a:prstGeom>
          <a:noFill/>
        </p:spPr>
        <p:txBody>
          <a:bodyPr wrap="square">
            <a:spAutoFit/>
          </a:bodyPr>
          <a:lstStyle/>
          <a:p>
            <a:r>
              <a:rPr lang="en-US" i="1" noProof="0" dirty="0">
                <a:latin typeface="Aptos" panose="020B0004020202020204" pitchFamily="34" charset="0"/>
              </a:rPr>
              <a:t>Ansaldo Energia, Genova </a:t>
            </a:r>
          </a:p>
        </p:txBody>
      </p:sp>
      <p:sp>
        <p:nvSpPr>
          <p:cNvPr id="20" name="Sottotitolo 2">
            <a:extLst>
              <a:ext uri="{FF2B5EF4-FFF2-40B4-BE49-F238E27FC236}">
                <a16:creationId xmlns:a16="http://schemas.microsoft.com/office/drawing/2014/main" id="{155A754D-8881-9473-0DA2-67BEC77F561D}"/>
              </a:ext>
            </a:extLst>
          </p:cNvPr>
          <p:cNvSpPr txBox="1">
            <a:spLocks/>
          </p:cNvSpPr>
          <p:nvPr/>
        </p:nvSpPr>
        <p:spPr>
          <a:xfrm>
            <a:off x="257260" y="5591176"/>
            <a:ext cx="2104939" cy="52492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noProof="0" dirty="0">
                <a:latin typeface="Aptos" panose="020B0004020202020204" pitchFamily="34" charset="0"/>
              </a:rPr>
              <a:t>Roberto Guida</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spTree>
    <p:extLst>
      <p:ext uri="{BB962C8B-B14F-4D97-AF65-F5344CB8AC3E}">
        <p14:creationId xmlns:p14="http://schemas.microsoft.com/office/powerpoint/2010/main" val="3848113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BF47F-5EE1-2D69-FA75-C4A5414AFEF8}"/>
              </a:ext>
            </a:extLst>
          </p:cNvPr>
          <p:cNvSpPr>
            <a:spLocks noGrp="1"/>
          </p:cNvSpPr>
          <p:nvPr>
            <p:ph type="body" sz="quarter" idx="10"/>
          </p:nvPr>
        </p:nvSpPr>
        <p:spPr/>
        <p:txBody>
          <a:bodyPr/>
          <a:lstStyle/>
          <a:p>
            <a:r>
              <a:rPr lang="en-US" dirty="0"/>
              <a:t>Tests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E78EC8-261C-EEDD-4008-987D4D5E5FC2}"/>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=10</m:t>
                      </m:r>
                    </m:oMath>
                  </m:oMathPara>
                </a14:m>
                <a:endParaRPr lang="en-US" dirty="0"/>
              </a:p>
            </p:txBody>
          </p:sp>
        </mc:Choice>
        <mc:Fallback xmlns="">
          <p:sp>
            <p:nvSpPr>
              <p:cNvPr id="3" name="Text Placeholder 2">
                <a:extLst>
                  <a:ext uri="{FF2B5EF4-FFF2-40B4-BE49-F238E27FC236}">
                    <a16:creationId xmlns:a16="http://schemas.microsoft.com/office/drawing/2014/main" id="{BDE78EC8-261C-EEDD-4008-987D4D5E5FC2}"/>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6E3F57-6D7A-2FF2-3CAB-40CC2741AC94}"/>
              </a:ext>
            </a:extLst>
          </p:cNvPr>
          <p:cNvSpPr>
            <a:spLocks noGrp="1"/>
          </p:cNvSpPr>
          <p:nvPr>
            <p:ph type="sldNum" sz="quarter" idx="14"/>
          </p:nvPr>
        </p:nvSpPr>
        <p:spPr/>
        <p:txBody>
          <a:bodyPr/>
          <a:lstStyle/>
          <a:p>
            <a:fld id="{0EEBFCD7-29E6-4DFE-8E20-64791BD90B44}" type="slidenum">
              <a:rPr lang="it-IT" smtClean="0"/>
              <a:pPr/>
              <a:t>10</a:t>
            </a:fld>
            <a:endParaRPr lang="it-IT" dirty="0"/>
          </a:p>
        </p:txBody>
      </p:sp>
      <p:grpSp>
        <p:nvGrpSpPr>
          <p:cNvPr id="16" name="Group 15">
            <a:extLst>
              <a:ext uri="{FF2B5EF4-FFF2-40B4-BE49-F238E27FC236}">
                <a16:creationId xmlns:a16="http://schemas.microsoft.com/office/drawing/2014/main" id="{199D97C6-051E-87CA-E88D-967B2BFE04C0}"/>
              </a:ext>
            </a:extLst>
          </p:cNvPr>
          <p:cNvGrpSpPr/>
          <p:nvPr/>
        </p:nvGrpSpPr>
        <p:grpSpPr>
          <a:xfrm>
            <a:off x="9723081" y="2967424"/>
            <a:ext cx="1603832" cy="1416344"/>
            <a:chOff x="8074780" y="4876286"/>
            <a:chExt cx="1603832" cy="1416344"/>
          </a:xfrm>
        </p:grpSpPr>
        <mc:AlternateContent xmlns:mc="http://schemas.openxmlformats.org/markup-compatibility/2006" xmlns:a14="http://schemas.microsoft.com/office/drawing/2010/main">
          <mc:Choice Requires="a14">
            <p:sp>
              <p:nvSpPr>
                <p:cNvPr id="17" name="Object 34">
                  <a:extLst>
                    <a:ext uri="{FF2B5EF4-FFF2-40B4-BE49-F238E27FC236}">
                      <a16:creationId xmlns:a16="http://schemas.microsoft.com/office/drawing/2014/main" id="{59031B4A-ED5E-2342-BB53-4A2D9F9B18E0}"/>
                    </a:ext>
                  </a:extLst>
                </p:cNvPr>
                <p:cNvSpPr txBox="1"/>
                <p:nvPr/>
              </p:nvSpPr>
              <p:spPr>
                <a:xfrm>
                  <a:off x="8462697" y="5373703"/>
                  <a:ext cx="1215915" cy="918927"/>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m:t>
                        </m:r>
                        <m:f>
                          <m:fPr>
                            <m:ctrlPr>
                              <a:rPr lang="en-US" i="1" noProof="0">
                                <a:solidFill>
                                  <a:srgbClr val="BE4F4B"/>
                                </a:solidFill>
                                <a:latin typeface="Cambria Math" panose="02040503050406030204" pitchFamily="18" charset="0"/>
                              </a:rPr>
                            </m:ctrlPr>
                          </m:fPr>
                          <m:num>
                            <m:acc>
                              <m:accPr>
                                <m:chr m:val="̇"/>
                                <m:ctrlPr>
                                  <a:rPr lang="en-US" i="1" noProof="0" smtClean="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num>
                          <m:den>
                            <m:r>
                              <a:rPr lang="en-US" i="1" noProof="0" smtClean="0">
                                <a:solidFill>
                                  <a:schemeClr val="tx1"/>
                                </a:solidFill>
                                <a:latin typeface="Cambria Math" panose="02040503050406030204" pitchFamily="18" charset="0"/>
                              </a:rPr>
                              <m:t>𝜉</m:t>
                            </m:r>
                            <m:sSup>
                              <m:sSupPr>
                                <m:ctrlPr>
                                  <a:rPr lang="en-US" b="0" i="1" noProof="0" smtClean="0">
                                    <a:solidFill>
                                      <a:srgbClr val="5989C4"/>
                                    </a:solidFill>
                                    <a:latin typeface="Cambria Math" panose="02040503050406030204" pitchFamily="18" charset="0"/>
                                  </a:rPr>
                                </m:ctrlPr>
                              </m:sSupPr>
                              <m:e>
                                <m:r>
                                  <m:rPr>
                                    <m:nor/>
                                  </m:rPr>
                                  <a:rPr lang="en-US" noProof="0"/>
                                  <m:t> </m:t>
                                </m:r>
                              </m:e>
                              <m:sup>
                                <m:r>
                                  <a:rPr lang="en-US" b="0" i="1" noProof="0" smtClean="0">
                                    <a:latin typeface="Cambria Math" panose="02040503050406030204" pitchFamily="18" charset="0"/>
                                  </a:rPr>
                                  <m:t>2</m:t>
                                </m:r>
                              </m:sup>
                            </m:sSup>
                            <m:sSubSup>
                              <m:sSubSupPr>
                                <m:ctrlPr>
                                  <a:rPr lang="en-US" i="1" noProof="0" smtClean="0">
                                    <a:solidFill>
                                      <a:schemeClr val="tx1"/>
                                    </a:solidFill>
                                    <a:latin typeface="Cambria Math" panose="02040503050406030204" pitchFamily="18" charset="0"/>
                                  </a:rPr>
                                </m:ctrlPr>
                              </m:sSubSupPr>
                              <m:e>
                                <m:r>
                                  <a:rPr lang="en-US" i="1" noProof="0">
                                    <a:solidFill>
                                      <a:schemeClr val="tx1"/>
                                    </a:solidFill>
                                    <a:latin typeface="Cambria Math" panose="02040503050406030204" pitchFamily="18" charset="0"/>
                                  </a:rPr>
                                  <m:t>𝜔</m:t>
                                </m:r>
                              </m:e>
                              <m:sub>
                                <m:r>
                                  <a:rPr lang="en-US" i="1" noProof="0">
                                    <a:solidFill>
                                      <a:schemeClr val="tx1"/>
                                    </a:solidFill>
                                    <a:latin typeface="Cambria Math" panose="02040503050406030204" pitchFamily="18" charset="0"/>
                                  </a:rPr>
                                  <m:t>0</m:t>
                                </m:r>
                              </m:sub>
                              <m:sup>
                                <m:r>
                                  <a:rPr lang="en-US" i="1" noProof="0">
                                    <a:solidFill>
                                      <a:schemeClr val="tx1"/>
                                    </a:solidFill>
                                    <a:latin typeface="Cambria Math" panose="02040503050406030204" pitchFamily="18" charset="0"/>
                                  </a:rPr>
                                  <m:t>2</m:t>
                                </m:r>
                              </m:sup>
                            </m:sSubSup>
                          </m:den>
                        </m:f>
                      </m:oMath>
                    </m:oMathPara>
                  </a14:m>
                  <a:endParaRPr lang="en-US" noProof="0" dirty="0"/>
                </a:p>
              </p:txBody>
            </p:sp>
          </mc:Choice>
          <mc:Fallback xmlns="">
            <p:sp>
              <p:nvSpPr>
                <p:cNvPr id="17" name="Object 34">
                  <a:extLst>
                    <a:ext uri="{FF2B5EF4-FFF2-40B4-BE49-F238E27FC236}">
                      <a16:creationId xmlns:a16="http://schemas.microsoft.com/office/drawing/2014/main" id="{59031B4A-ED5E-2342-BB53-4A2D9F9B18E0}"/>
                    </a:ext>
                  </a:extLst>
                </p:cNvPr>
                <p:cNvSpPr txBox="1">
                  <a:spLocks noRot="1" noChangeAspect="1" noMove="1" noResize="1" noEditPoints="1" noAdjustHandles="1" noChangeArrowheads="1" noChangeShapeType="1" noTextEdit="1"/>
                </p:cNvSpPr>
                <p:nvPr/>
              </p:nvSpPr>
              <p:spPr>
                <a:xfrm>
                  <a:off x="8462697" y="5373703"/>
                  <a:ext cx="1215915" cy="918927"/>
                </a:xfrm>
                <a:prstGeom prst="rect">
                  <a:avLst/>
                </a:prstGeom>
                <a:blipFill>
                  <a:blip r:embed="rId3"/>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0BE747CC-2DCC-1521-DC1F-978138684EBB}"/>
                </a:ext>
              </a:extLst>
            </p:cNvPr>
            <p:cNvSpPr txBox="1"/>
            <p:nvPr/>
          </p:nvSpPr>
          <p:spPr>
            <a:xfrm>
              <a:off x="8074780" y="4876286"/>
              <a:ext cx="1433914" cy="369332"/>
            </a:xfrm>
            <a:prstGeom prst="rect">
              <a:avLst/>
            </a:prstGeom>
            <a:noFill/>
          </p:spPr>
          <p:txBody>
            <a:bodyPr wrap="square" rtlCol="0">
              <a:spAutoFit/>
            </a:bodyPr>
            <a:lstStyle/>
            <a:p>
              <a:r>
                <a:rPr lang="en-US" noProof="0" dirty="0">
                  <a:latin typeface="Aptos "/>
                </a:rPr>
                <a:t>Sweep rate</a:t>
              </a:r>
            </a:p>
          </p:txBody>
        </p:sp>
      </p:grpSp>
      <p:grpSp>
        <p:nvGrpSpPr>
          <p:cNvPr id="19" name="Group 18">
            <a:extLst>
              <a:ext uri="{FF2B5EF4-FFF2-40B4-BE49-F238E27FC236}">
                <a16:creationId xmlns:a16="http://schemas.microsoft.com/office/drawing/2014/main" id="{0D4C5E2B-7DF3-B897-61D5-32CAF7102A76}"/>
              </a:ext>
            </a:extLst>
          </p:cNvPr>
          <p:cNvGrpSpPr/>
          <p:nvPr/>
        </p:nvGrpSpPr>
        <p:grpSpPr>
          <a:xfrm>
            <a:off x="8958913" y="1452392"/>
            <a:ext cx="3042639" cy="1196346"/>
            <a:chOff x="6424865" y="5479839"/>
            <a:chExt cx="3042639" cy="1196346"/>
          </a:xfrm>
        </p:grpSpPr>
        <p:sp>
          <p:nvSpPr>
            <p:cNvPr id="20" name="TextBox 19">
              <a:extLst>
                <a:ext uri="{FF2B5EF4-FFF2-40B4-BE49-F238E27FC236}">
                  <a16:creationId xmlns:a16="http://schemas.microsoft.com/office/drawing/2014/main" id="{10844CA4-C6EA-FCA1-9582-55AA934E2A51}"/>
                </a:ext>
              </a:extLst>
            </p:cNvPr>
            <p:cNvSpPr txBox="1"/>
            <p:nvPr/>
          </p:nvSpPr>
          <p:spPr>
            <a:xfrm>
              <a:off x="6424865" y="5479839"/>
              <a:ext cx="3042639" cy="369332"/>
            </a:xfrm>
            <a:prstGeom prst="rect">
              <a:avLst/>
            </a:prstGeom>
            <a:noFill/>
          </p:spPr>
          <p:txBody>
            <a:bodyPr wrap="square" rtlCol="0">
              <a:spAutoFit/>
            </a:bodyPr>
            <a:lstStyle/>
            <a:p>
              <a:r>
                <a:rPr lang="en-US" noProof="0" dirty="0">
                  <a:latin typeface="Aptos "/>
                </a:rPr>
                <a:t>Natural frequency slope :</a:t>
              </a:r>
            </a:p>
          </p:txBody>
        </p:sp>
        <mc:AlternateContent xmlns:mc="http://schemas.openxmlformats.org/markup-compatibility/2006" xmlns:a14="http://schemas.microsoft.com/office/drawing/2010/main">
          <mc:Choice Requires="a14">
            <p:sp>
              <p:nvSpPr>
                <p:cNvPr id="21" name="Object 35">
                  <a:extLst>
                    <a:ext uri="{FF2B5EF4-FFF2-40B4-BE49-F238E27FC236}">
                      <a16:creationId xmlns:a16="http://schemas.microsoft.com/office/drawing/2014/main" id="{A5891304-12AE-6960-0829-4C143049C8C4}"/>
                    </a:ext>
                  </a:extLst>
                </p:cNvPr>
                <p:cNvSpPr txBox="1"/>
                <p:nvPr/>
              </p:nvSpPr>
              <p:spPr>
                <a:xfrm>
                  <a:off x="7570625" y="5977256"/>
                  <a:ext cx="1109987" cy="69892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b="0" i="1" noProof="0" smtClean="0">
                            <a:solidFill>
                              <a:srgbClr val="00B050"/>
                            </a:solidFill>
                            <a:latin typeface="Cambria Math" panose="02040503050406030204" pitchFamily="18" charset="0"/>
                          </a:rPr>
                          <m:t>𝛼</m:t>
                        </m:r>
                        <m:r>
                          <a:rPr lang="en-US" b="0" i="1" noProof="0" smtClean="0">
                            <a:solidFill>
                              <a:schemeClr val="tx1"/>
                            </a:solidFill>
                            <a:latin typeface="Cambria Math" panose="02040503050406030204" pitchFamily="18" charset="0"/>
                          </a:rPr>
                          <m:t>=</m:t>
                        </m:r>
                        <m:f>
                          <m:fPr>
                            <m:ctrlPr>
                              <a:rPr lang="en-US" i="1" noProof="0" smtClean="0">
                                <a:solidFill>
                                  <a:schemeClr val="tx1"/>
                                </a:solidFill>
                                <a:latin typeface="Cambria Math" panose="02040503050406030204" pitchFamily="18" charset="0"/>
                              </a:rPr>
                            </m:ctrlPr>
                          </m:fPr>
                          <m:num>
                            <m:sSub>
                              <m:sSubPr>
                                <m:ctrlPr>
                                  <a:rPr lang="en-US" i="1" noProof="0">
                                    <a:solidFill>
                                      <a:schemeClr val="tx1"/>
                                    </a:solidFill>
                                    <a:latin typeface="Cambria Math" panose="02040503050406030204" pitchFamily="18" charset="0"/>
                                  </a:rPr>
                                </m:ctrlPr>
                              </m:sSubPr>
                              <m:e>
                                <m:acc>
                                  <m:accPr>
                                    <m:chr m:val="̇"/>
                                    <m:ctrlPr>
                                      <a:rPr lang="en-US" i="1" noProof="0">
                                        <a:solidFill>
                                          <a:schemeClr val="tx1"/>
                                        </a:solidFill>
                                        <a:latin typeface="Cambria Math" panose="02040503050406030204" pitchFamily="18" charset="0"/>
                                      </a:rPr>
                                    </m:ctrlPr>
                                  </m:accPr>
                                  <m:e>
                                    <m:r>
                                      <a:rPr lang="en-US" i="1" noProof="0">
                                        <a:solidFill>
                                          <a:schemeClr val="tx1"/>
                                        </a:solidFill>
                                        <a:latin typeface="Cambria Math" panose="02040503050406030204" pitchFamily="18" charset="0"/>
                                      </a:rPr>
                                      <m:t>𝜔</m:t>
                                    </m:r>
                                  </m:e>
                                </m:acc>
                              </m:e>
                              <m:sub>
                                <m:r>
                                  <a:rPr lang="en-US" i="1" noProof="0">
                                    <a:solidFill>
                                      <a:schemeClr val="tx1"/>
                                    </a:solidFill>
                                    <a:latin typeface="Cambria Math" panose="02040503050406030204" pitchFamily="18" charset="0"/>
                                  </a:rPr>
                                  <m:t>𝑛</m:t>
                                </m:r>
                              </m:sub>
                            </m:sSub>
                          </m:num>
                          <m:den>
                            <m:acc>
                              <m:accPr>
                                <m:chr m:val="̇"/>
                                <m:ctrlPr>
                                  <a:rPr lang="en-US" i="1" noProof="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den>
                        </m:f>
                      </m:oMath>
                    </m:oMathPara>
                  </a14:m>
                  <a:endParaRPr lang="en-US" noProof="0" dirty="0"/>
                </a:p>
              </p:txBody>
            </p:sp>
          </mc:Choice>
          <mc:Fallback xmlns="">
            <p:sp>
              <p:nvSpPr>
                <p:cNvPr id="21" name="Object 35">
                  <a:extLst>
                    <a:ext uri="{FF2B5EF4-FFF2-40B4-BE49-F238E27FC236}">
                      <a16:creationId xmlns:a16="http://schemas.microsoft.com/office/drawing/2014/main" id="{A5891304-12AE-6960-0829-4C143049C8C4}"/>
                    </a:ext>
                  </a:extLst>
                </p:cNvPr>
                <p:cNvSpPr txBox="1">
                  <a:spLocks noRot="1" noChangeAspect="1" noMove="1" noResize="1" noEditPoints="1" noAdjustHandles="1" noChangeArrowheads="1" noChangeShapeType="1" noTextEdit="1"/>
                </p:cNvSpPr>
                <p:nvPr/>
              </p:nvSpPr>
              <p:spPr>
                <a:xfrm>
                  <a:off x="7570625" y="5977256"/>
                  <a:ext cx="1109987" cy="698929"/>
                </a:xfrm>
                <a:prstGeom prst="rect">
                  <a:avLst/>
                </a:prstGeom>
                <a:blipFill>
                  <a:blip r:embed="rId4"/>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8F56BC83-1DC3-BB9B-37D6-ED1605BC1792}"/>
              </a:ext>
            </a:extLst>
          </p:cNvPr>
          <p:cNvGrpSpPr/>
          <p:nvPr/>
        </p:nvGrpSpPr>
        <p:grpSpPr>
          <a:xfrm>
            <a:off x="3879560" y="67054"/>
            <a:ext cx="5168882" cy="6783118"/>
            <a:chOff x="3879560" y="67054"/>
            <a:chExt cx="5168882" cy="6783118"/>
          </a:xfrm>
        </p:grpSpPr>
        <p:pic>
          <p:nvPicPr>
            <p:cNvPr id="25" name="Picture 24">
              <a:extLst>
                <a:ext uri="{FF2B5EF4-FFF2-40B4-BE49-F238E27FC236}">
                  <a16:creationId xmlns:a16="http://schemas.microsoft.com/office/drawing/2014/main" id="{8A404B1B-ED92-E6F5-52A3-228DD97C702E}"/>
                </a:ext>
              </a:extLst>
            </p:cNvPr>
            <p:cNvPicPr>
              <a:picLocks noChangeAspect="1"/>
            </p:cNvPicPr>
            <p:nvPr/>
          </p:nvPicPr>
          <p:blipFill>
            <a:blip r:embed="rId5">
              <a:extLst>
                <a:ext uri="{28A0092B-C50C-407E-A947-70E740481C1C}">
                  <a14:useLocalDpi xmlns:a14="http://schemas.microsoft.com/office/drawing/2010/main" val="0"/>
                </a:ext>
              </a:extLst>
            </a:blip>
            <a:srcRect t="4771" b="303"/>
            <a:stretch/>
          </p:blipFill>
          <p:spPr>
            <a:xfrm>
              <a:off x="3879560" y="4397893"/>
              <a:ext cx="5168882" cy="2452279"/>
            </a:xfrm>
            <a:prstGeom prst="rect">
              <a:avLst/>
            </a:prstGeom>
          </p:spPr>
        </p:pic>
        <p:pic>
          <p:nvPicPr>
            <p:cNvPr id="26" name="Picture 25">
              <a:extLst>
                <a:ext uri="{FF2B5EF4-FFF2-40B4-BE49-F238E27FC236}">
                  <a16:creationId xmlns:a16="http://schemas.microsoft.com/office/drawing/2014/main" id="{85452E78-D6C1-493E-16B1-816CD6A22AEE}"/>
                </a:ext>
              </a:extLst>
            </p:cNvPr>
            <p:cNvPicPr>
              <a:picLocks noChangeAspect="1"/>
            </p:cNvPicPr>
            <p:nvPr/>
          </p:nvPicPr>
          <p:blipFill>
            <a:blip r:embed="rId6">
              <a:extLst>
                <a:ext uri="{28A0092B-C50C-407E-A947-70E740481C1C}">
                  <a14:useLocalDpi xmlns:a14="http://schemas.microsoft.com/office/drawing/2010/main" val="0"/>
                </a:ext>
              </a:extLst>
            </a:blip>
            <a:srcRect t="4212"/>
            <a:stretch/>
          </p:blipFill>
          <p:spPr>
            <a:xfrm>
              <a:off x="3882048" y="67054"/>
              <a:ext cx="5166394" cy="4330839"/>
            </a:xfrm>
            <a:prstGeom prst="rect">
              <a:avLst/>
            </a:prstGeom>
          </p:spPr>
        </p:pic>
      </p:grpSp>
    </p:spTree>
    <p:extLst>
      <p:ext uri="{BB962C8B-B14F-4D97-AF65-F5344CB8AC3E}">
        <p14:creationId xmlns:p14="http://schemas.microsoft.com/office/powerpoint/2010/main" val="24569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5CD3AE-8D3F-3077-2169-C788C1DFB218}"/>
              </a:ext>
            </a:extLst>
          </p:cNvPr>
          <p:cNvSpPr>
            <a:spLocks noGrp="1"/>
          </p:cNvSpPr>
          <p:nvPr>
            <p:ph type="body" sz="quarter" idx="10"/>
          </p:nvPr>
        </p:nvSpPr>
        <p:spPr/>
        <p:txBody>
          <a:bodyPr/>
          <a:lstStyle/>
          <a:p>
            <a:r>
              <a:rPr lang="en-US" dirty="0"/>
              <a:t>Tests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1FF63B-29EA-63C0-2A71-F82F4E4DC2E1}"/>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=5</m:t>
                      </m:r>
                    </m:oMath>
                  </m:oMathPara>
                </a14:m>
                <a:endParaRPr lang="en-US" dirty="0"/>
              </a:p>
            </p:txBody>
          </p:sp>
        </mc:Choice>
        <mc:Fallback xmlns="">
          <p:sp>
            <p:nvSpPr>
              <p:cNvPr id="3" name="Text Placeholder 2">
                <a:extLst>
                  <a:ext uri="{FF2B5EF4-FFF2-40B4-BE49-F238E27FC236}">
                    <a16:creationId xmlns:a16="http://schemas.microsoft.com/office/drawing/2014/main" id="{E91FF63B-29EA-63C0-2A71-F82F4E4DC2E1}"/>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F2855E-7595-7B91-C7A7-494F18F2BA17}"/>
              </a:ext>
            </a:extLst>
          </p:cNvPr>
          <p:cNvSpPr>
            <a:spLocks noGrp="1"/>
          </p:cNvSpPr>
          <p:nvPr>
            <p:ph type="sldNum" sz="quarter" idx="14"/>
          </p:nvPr>
        </p:nvSpPr>
        <p:spPr/>
        <p:txBody>
          <a:bodyPr/>
          <a:lstStyle/>
          <a:p>
            <a:fld id="{0EEBFCD7-29E6-4DFE-8E20-64791BD90B44}" type="slidenum">
              <a:rPr lang="it-IT" smtClean="0"/>
              <a:pPr/>
              <a:t>11</a:t>
            </a:fld>
            <a:endParaRPr lang="it-IT" dirty="0"/>
          </a:p>
        </p:txBody>
      </p:sp>
      <p:grpSp>
        <p:nvGrpSpPr>
          <p:cNvPr id="15" name="Group 14">
            <a:extLst>
              <a:ext uri="{FF2B5EF4-FFF2-40B4-BE49-F238E27FC236}">
                <a16:creationId xmlns:a16="http://schemas.microsoft.com/office/drawing/2014/main" id="{D6262F1B-A54E-1292-F488-0F2077AC76E7}"/>
              </a:ext>
            </a:extLst>
          </p:cNvPr>
          <p:cNvGrpSpPr/>
          <p:nvPr/>
        </p:nvGrpSpPr>
        <p:grpSpPr>
          <a:xfrm>
            <a:off x="3879560" y="67054"/>
            <a:ext cx="5168882" cy="6783118"/>
            <a:chOff x="3879560" y="67054"/>
            <a:chExt cx="5168882" cy="6783118"/>
          </a:xfrm>
        </p:grpSpPr>
        <p:pic>
          <p:nvPicPr>
            <p:cNvPr id="14" name="Picture 13">
              <a:extLst>
                <a:ext uri="{FF2B5EF4-FFF2-40B4-BE49-F238E27FC236}">
                  <a16:creationId xmlns:a16="http://schemas.microsoft.com/office/drawing/2014/main" id="{65413BDA-DAF0-85C1-B8A5-74922AF4DEB4}"/>
                </a:ext>
              </a:extLst>
            </p:cNvPr>
            <p:cNvPicPr>
              <a:picLocks noChangeAspect="1"/>
            </p:cNvPicPr>
            <p:nvPr/>
          </p:nvPicPr>
          <p:blipFill>
            <a:blip r:embed="rId3">
              <a:extLst>
                <a:ext uri="{28A0092B-C50C-407E-A947-70E740481C1C}">
                  <a14:useLocalDpi xmlns:a14="http://schemas.microsoft.com/office/drawing/2010/main" val="0"/>
                </a:ext>
              </a:extLst>
            </a:blip>
            <a:srcRect t="5114"/>
            <a:stretch/>
          </p:blipFill>
          <p:spPr>
            <a:xfrm>
              <a:off x="3879560" y="4397893"/>
              <a:ext cx="5168882" cy="2452279"/>
            </a:xfrm>
            <a:prstGeom prst="rect">
              <a:avLst/>
            </a:prstGeom>
          </p:spPr>
        </p:pic>
        <p:pic>
          <p:nvPicPr>
            <p:cNvPr id="13" name="Picture 12">
              <a:extLst>
                <a:ext uri="{FF2B5EF4-FFF2-40B4-BE49-F238E27FC236}">
                  <a16:creationId xmlns:a16="http://schemas.microsoft.com/office/drawing/2014/main" id="{73267DD9-9656-0E4F-768C-1CF83D6262B3}"/>
                </a:ext>
              </a:extLst>
            </p:cNvPr>
            <p:cNvPicPr>
              <a:picLocks noChangeAspect="1"/>
            </p:cNvPicPr>
            <p:nvPr/>
          </p:nvPicPr>
          <p:blipFill>
            <a:blip r:embed="rId4">
              <a:extLst>
                <a:ext uri="{28A0092B-C50C-407E-A947-70E740481C1C}">
                  <a14:useLocalDpi xmlns:a14="http://schemas.microsoft.com/office/drawing/2010/main" val="0"/>
                </a:ext>
              </a:extLst>
            </a:blip>
            <a:srcRect t="4613" b="-133"/>
            <a:stretch/>
          </p:blipFill>
          <p:spPr>
            <a:xfrm>
              <a:off x="3882048" y="67054"/>
              <a:ext cx="5166394" cy="4330839"/>
            </a:xfrm>
            <a:prstGeom prst="rect">
              <a:avLst/>
            </a:prstGeom>
          </p:spPr>
        </p:pic>
      </p:grpSp>
    </p:spTree>
    <p:extLst>
      <p:ext uri="{BB962C8B-B14F-4D97-AF65-F5344CB8AC3E}">
        <p14:creationId xmlns:p14="http://schemas.microsoft.com/office/powerpoint/2010/main" val="1469258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2780C6-3315-DE5E-6000-724FF0F46909}"/>
              </a:ext>
            </a:extLst>
          </p:cNvPr>
          <p:cNvSpPr>
            <a:spLocks noGrp="1"/>
          </p:cNvSpPr>
          <p:nvPr>
            <p:ph type="body" sz="quarter" idx="10"/>
          </p:nvPr>
        </p:nvSpPr>
        <p:spPr/>
        <p:txBody>
          <a:bodyPr/>
          <a:lstStyle/>
          <a:p>
            <a:r>
              <a:rPr lang="en-US" dirty="0"/>
              <a:t>Tests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1623D97-C4D2-959E-03E5-288A3C70EF40}"/>
                  </a:ext>
                </a:extLst>
              </p:cNvPr>
              <p:cNvSpPr>
                <a:spLocks noGrp="1"/>
              </p:cNvSpPr>
              <p:nvPr>
                <p:ph type="body" sz="quarter" idx="11"/>
              </p:nvPr>
            </p:nvSpPr>
            <p:spPr/>
            <p:txBody>
              <a:bodyPr>
                <a:normAutofit fontScale="92500"/>
              </a:bodyPr>
              <a:lstStyle/>
              <a:p>
                <a:pPr/>
                <a14:m>
                  <m:oMathPara xmlns:m="http://schemas.openxmlformats.org/officeDocument/2006/math">
                    <m:oMathParaPr>
                      <m:jc m:val="left"/>
                    </m:oMathParaPr>
                    <m:oMath xmlns:m="http://schemas.openxmlformats.org/officeDocument/2006/math">
                      <m:r>
                        <a:rPr lang="it-IT" b="0" i="1" smtClean="0">
                          <a:latin typeface="Cambria Math" panose="02040503050406030204" pitchFamily="18" charset="0"/>
                        </a:rPr>
                        <m:t>𝜅</m:t>
                      </m:r>
                      <m:r>
                        <a:rPr lang="it-IT" b="0" i="1" smtClean="0">
                          <a:latin typeface="Cambria Math" panose="02040503050406030204" pitchFamily="18" charset="0"/>
                        </a:rPr>
                        <m:t>=2,5</m:t>
                      </m:r>
                    </m:oMath>
                  </m:oMathPara>
                </a14:m>
                <a:endParaRPr lang="en-US" dirty="0"/>
              </a:p>
            </p:txBody>
          </p:sp>
        </mc:Choice>
        <mc:Fallback xmlns="">
          <p:sp>
            <p:nvSpPr>
              <p:cNvPr id="3" name="Text Placeholder 2">
                <a:extLst>
                  <a:ext uri="{FF2B5EF4-FFF2-40B4-BE49-F238E27FC236}">
                    <a16:creationId xmlns:a16="http://schemas.microsoft.com/office/drawing/2014/main" id="{F1623D97-C4D2-959E-03E5-288A3C70EF40}"/>
                  </a:ext>
                </a:extLst>
              </p:cNvPr>
              <p:cNvSpPr>
                <a:spLocks noGrp="1" noRot="1" noChangeAspect="1" noMove="1" noResize="1" noEditPoints="1" noAdjustHandles="1" noChangeArrowheads="1" noChangeShapeType="1" noTextEdit="1"/>
              </p:cNvSpPr>
              <p:nvPr>
                <p:ph type="body" sz="quarter" idx="1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BC0ED8-999D-F6EC-CDF9-F195BDF80232}"/>
              </a:ext>
            </a:extLst>
          </p:cNvPr>
          <p:cNvSpPr>
            <a:spLocks noGrp="1"/>
          </p:cNvSpPr>
          <p:nvPr>
            <p:ph type="sldNum" sz="quarter" idx="14"/>
          </p:nvPr>
        </p:nvSpPr>
        <p:spPr/>
        <p:txBody>
          <a:bodyPr/>
          <a:lstStyle/>
          <a:p>
            <a:fld id="{0EEBFCD7-29E6-4DFE-8E20-64791BD90B44}" type="slidenum">
              <a:rPr lang="it-IT" smtClean="0"/>
              <a:pPr/>
              <a:t>12</a:t>
            </a:fld>
            <a:endParaRPr lang="it-IT" dirty="0"/>
          </a:p>
        </p:txBody>
      </p:sp>
      <p:grpSp>
        <p:nvGrpSpPr>
          <p:cNvPr id="13" name="Group 12">
            <a:extLst>
              <a:ext uri="{FF2B5EF4-FFF2-40B4-BE49-F238E27FC236}">
                <a16:creationId xmlns:a16="http://schemas.microsoft.com/office/drawing/2014/main" id="{462B439A-F758-15CD-4E18-2F51AED3594C}"/>
              </a:ext>
            </a:extLst>
          </p:cNvPr>
          <p:cNvGrpSpPr/>
          <p:nvPr/>
        </p:nvGrpSpPr>
        <p:grpSpPr>
          <a:xfrm>
            <a:off x="3879560" y="67054"/>
            <a:ext cx="5168882" cy="6783118"/>
            <a:chOff x="3879560" y="67054"/>
            <a:chExt cx="5168882" cy="6783118"/>
          </a:xfrm>
        </p:grpSpPr>
        <p:pic>
          <p:nvPicPr>
            <p:cNvPr id="14" name="Picture 13">
              <a:extLst>
                <a:ext uri="{FF2B5EF4-FFF2-40B4-BE49-F238E27FC236}">
                  <a16:creationId xmlns:a16="http://schemas.microsoft.com/office/drawing/2014/main" id="{78040029-DC8E-11F4-1F8D-4E6FB648DEE7}"/>
                </a:ext>
              </a:extLst>
            </p:cNvPr>
            <p:cNvPicPr>
              <a:picLocks noChangeAspect="1"/>
            </p:cNvPicPr>
            <p:nvPr/>
          </p:nvPicPr>
          <p:blipFill>
            <a:blip r:embed="rId3">
              <a:extLst>
                <a:ext uri="{28A0092B-C50C-407E-A947-70E740481C1C}">
                  <a14:useLocalDpi xmlns:a14="http://schemas.microsoft.com/office/drawing/2010/main" val="0"/>
                </a:ext>
              </a:extLst>
            </a:blip>
            <a:srcRect t="4812" b="303"/>
            <a:stretch/>
          </p:blipFill>
          <p:spPr>
            <a:xfrm>
              <a:off x="3879560" y="4397893"/>
              <a:ext cx="5168882" cy="2452279"/>
            </a:xfrm>
            <a:prstGeom prst="rect">
              <a:avLst/>
            </a:prstGeom>
          </p:spPr>
        </p:pic>
        <p:pic>
          <p:nvPicPr>
            <p:cNvPr id="15" name="Picture 14">
              <a:extLst>
                <a:ext uri="{FF2B5EF4-FFF2-40B4-BE49-F238E27FC236}">
                  <a16:creationId xmlns:a16="http://schemas.microsoft.com/office/drawing/2014/main" id="{ACA10B9C-9467-3869-1FF4-92A6ECE621EB}"/>
                </a:ext>
              </a:extLst>
            </p:cNvPr>
            <p:cNvPicPr>
              <a:picLocks noChangeAspect="1"/>
            </p:cNvPicPr>
            <p:nvPr/>
          </p:nvPicPr>
          <p:blipFill>
            <a:blip r:embed="rId4">
              <a:extLst>
                <a:ext uri="{28A0092B-C50C-407E-A947-70E740481C1C}">
                  <a14:useLocalDpi xmlns:a14="http://schemas.microsoft.com/office/drawing/2010/main" val="0"/>
                </a:ext>
              </a:extLst>
            </a:blip>
            <a:srcRect l="48" t="4212" r="-48"/>
            <a:stretch/>
          </p:blipFill>
          <p:spPr>
            <a:xfrm>
              <a:off x="3882048" y="67054"/>
              <a:ext cx="5166394" cy="4330839"/>
            </a:xfrm>
            <a:prstGeom prst="rect">
              <a:avLst/>
            </a:prstGeom>
          </p:spPr>
        </p:pic>
      </p:grpSp>
    </p:spTree>
    <p:extLst>
      <p:ext uri="{BB962C8B-B14F-4D97-AF65-F5344CB8AC3E}">
        <p14:creationId xmlns:p14="http://schemas.microsoft.com/office/powerpoint/2010/main" val="173004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52D511-9E7C-B578-D682-EC936CB27D42}"/>
              </a:ext>
            </a:extLst>
          </p:cNvPr>
          <p:cNvSpPr>
            <a:spLocks noGrp="1"/>
          </p:cNvSpPr>
          <p:nvPr>
            <p:ph type="body" sz="quarter" idx="10"/>
          </p:nvPr>
        </p:nvSpPr>
        <p:spPr/>
        <p:txBody>
          <a:bodyPr/>
          <a:lstStyle/>
          <a:p>
            <a:r>
              <a:rPr lang="en-US" noProof="0" dirty="0"/>
              <a:t>Wavelet Transform</a:t>
            </a:r>
          </a:p>
        </p:txBody>
      </p:sp>
      <p:sp>
        <p:nvSpPr>
          <p:cNvPr id="3" name="Text Placeholder 2">
            <a:extLst>
              <a:ext uri="{FF2B5EF4-FFF2-40B4-BE49-F238E27FC236}">
                <a16:creationId xmlns:a16="http://schemas.microsoft.com/office/drawing/2014/main" id="{C59CAA87-69DC-BE4C-1787-D10BD42A3DBC}"/>
              </a:ext>
            </a:extLst>
          </p:cNvPr>
          <p:cNvSpPr>
            <a:spLocks noGrp="1"/>
          </p:cNvSpPr>
          <p:nvPr>
            <p:ph type="body" sz="quarter" idx="11"/>
          </p:nvPr>
        </p:nvSpPr>
        <p:spPr/>
        <p:txBody>
          <a:bodyPr>
            <a:normAutofit lnSpcReduction="10000"/>
          </a:bodyPr>
          <a:lstStyle/>
          <a:p>
            <a:r>
              <a:rPr lang="en-US" noProof="0" dirty="0"/>
              <a:t>Definition </a:t>
            </a:r>
          </a:p>
        </p:txBody>
      </p:sp>
      <p:sp>
        <p:nvSpPr>
          <p:cNvPr id="4" name="Slide Number Placeholder 3">
            <a:extLst>
              <a:ext uri="{FF2B5EF4-FFF2-40B4-BE49-F238E27FC236}">
                <a16:creationId xmlns:a16="http://schemas.microsoft.com/office/drawing/2014/main" id="{18919D15-E411-8D2D-0796-EDACD1C1C01B}"/>
              </a:ext>
            </a:extLst>
          </p:cNvPr>
          <p:cNvSpPr>
            <a:spLocks noGrp="1"/>
          </p:cNvSpPr>
          <p:nvPr>
            <p:ph type="sldNum" sz="quarter" idx="14"/>
          </p:nvPr>
        </p:nvSpPr>
        <p:spPr/>
        <p:txBody>
          <a:bodyPr/>
          <a:lstStyle/>
          <a:p>
            <a:fld id="{0EEBFCD7-29E6-4DFE-8E20-64791BD90B44}" type="slidenum">
              <a:rPr lang="en-US" noProof="0" smtClean="0"/>
              <a:pPr/>
              <a:t>13</a:t>
            </a:fld>
            <a:endParaRPr lang="en-US" noProof="0" dirty="0"/>
          </a:p>
        </p:txBody>
      </p:sp>
      <p:pic>
        <p:nvPicPr>
          <p:cNvPr id="5" name="Immagine 7">
            <a:extLst>
              <a:ext uri="{FF2B5EF4-FFF2-40B4-BE49-F238E27FC236}">
                <a16:creationId xmlns:a16="http://schemas.microsoft.com/office/drawing/2014/main" id="{F6CABAFD-B5D0-4B5D-C543-EFCEC9CEF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6" name="Immagine 8">
            <a:extLst>
              <a:ext uri="{FF2B5EF4-FFF2-40B4-BE49-F238E27FC236}">
                <a16:creationId xmlns:a16="http://schemas.microsoft.com/office/drawing/2014/main" id="{0F0D25C1-40DB-A22A-86F4-CEDB5410E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7" name="Immagine 9">
            <a:extLst>
              <a:ext uri="{FF2B5EF4-FFF2-40B4-BE49-F238E27FC236}">
                <a16:creationId xmlns:a16="http://schemas.microsoft.com/office/drawing/2014/main" id="{0A16EDD4-8310-01D4-AFEF-6A62B1417D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8" name="Immagine 10">
            <a:extLst>
              <a:ext uri="{FF2B5EF4-FFF2-40B4-BE49-F238E27FC236}">
                <a16:creationId xmlns:a16="http://schemas.microsoft.com/office/drawing/2014/main" id="{463FF369-E74D-73C4-4CF2-1EC9AF142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9" name="Immagine 11">
            <a:extLst>
              <a:ext uri="{FF2B5EF4-FFF2-40B4-BE49-F238E27FC236}">
                <a16:creationId xmlns:a16="http://schemas.microsoft.com/office/drawing/2014/main" id="{FC1998A5-FFCC-630B-E42E-7195026C0D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0" name="Immagine 12">
            <a:extLst>
              <a:ext uri="{FF2B5EF4-FFF2-40B4-BE49-F238E27FC236}">
                <a16:creationId xmlns:a16="http://schemas.microsoft.com/office/drawing/2014/main" id="{020854B2-DC7C-31A4-F6A5-6DDD878C27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1" name="Immagine 13">
            <a:extLst>
              <a:ext uri="{FF2B5EF4-FFF2-40B4-BE49-F238E27FC236}">
                <a16:creationId xmlns:a16="http://schemas.microsoft.com/office/drawing/2014/main" id="{ABF2611A-FEC3-4939-AE0E-E8FAA8961C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2" name="Immagine 14">
            <a:extLst>
              <a:ext uri="{FF2B5EF4-FFF2-40B4-BE49-F238E27FC236}">
                <a16:creationId xmlns:a16="http://schemas.microsoft.com/office/drawing/2014/main" id="{48CC4398-38ED-3404-C69D-89192F1145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3" name="Immagine 15">
            <a:extLst>
              <a:ext uri="{FF2B5EF4-FFF2-40B4-BE49-F238E27FC236}">
                <a16:creationId xmlns:a16="http://schemas.microsoft.com/office/drawing/2014/main" id="{D808A70F-4E26-EC4F-A526-949EFD5735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4" name="Immagine 16">
            <a:extLst>
              <a:ext uri="{FF2B5EF4-FFF2-40B4-BE49-F238E27FC236}">
                <a16:creationId xmlns:a16="http://schemas.microsoft.com/office/drawing/2014/main" id="{961A3089-B0CC-F96E-5F96-4F1289A5A3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5" name="Immagine 17">
            <a:extLst>
              <a:ext uri="{FF2B5EF4-FFF2-40B4-BE49-F238E27FC236}">
                <a16:creationId xmlns:a16="http://schemas.microsoft.com/office/drawing/2014/main" id="{FA5F0FF1-E034-5FAA-341F-71F84595B9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6" name="Immagine 18">
            <a:extLst>
              <a:ext uri="{FF2B5EF4-FFF2-40B4-BE49-F238E27FC236}">
                <a16:creationId xmlns:a16="http://schemas.microsoft.com/office/drawing/2014/main" id="{258C2FF8-EC70-9D39-6681-4CF201C65E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7" name="Immagine 19">
            <a:extLst>
              <a:ext uri="{FF2B5EF4-FFF2-40B4-BE49-F238E27FC236}">
                <a16:creationId xmlns:a16="http://schemas.microsoft.com/office/drawing/2014/main" id="{494641FC-B8B9-5B67-DEB5-9CFB79CC6E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8" name="Immagine 20">
            <a:extLst>
              <a:ext uri="{FF2B5EF4-FFF2-40B4-BE49-F238E27FC236}">
                <a16:creationId xmlns:a16="http://schemas.microsoft.com/office/drawing/2014/main" id="{B1BF37B5-6AEF-5A70-6597-B06BF999AA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19" name="Immagine 21">
            <a:extLst>
              <a:ext uri="{FF2B5EF4-FFF2-40B4-BE49-F238E27FC236}">
                <a16:creationId xmlns:a16="http://schemas.microsoft.com/office/drawing/2014/main" id="{CB482C5D-8763-E1F3-98C3-855E625AB6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0" name="Immagine 22">
            <a:extLst>
              <a:ext uri="{FF2B5EF4-FFF2-40B4-BE49-F238E27FC236}">
                <a16:creationId xmlns:a16="http://schemas.microsoft.com/office/drawing/2014/main" id="{8AE9A4BA-EB09-B6B3-7EC1-1FE414F4D0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1" name="Immagine 23">
            <a:extLst>
              <a:ext uri="{FF2B5EF4-FFF2-40B4-BE49-F238E27FC236}">
                <a16:creationId xmlns:a16="http://schemas.microsoft.com/office/drawing/2014/main" id="{1B063578-D142-A0FA-7E40-6BED99478C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2" name="Immagine 24">
            <a:extLst>
              <a:ext uri="{FF2B5EF4-FFF2-40B4-BE49-F238E27FC236}">
                <a16:creationId xmlns:a16="http://schemas.microsoft.com/office/drawing/2014/main" id="{CEAA0E4C-D608-3383-5A3C-20E4534746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3" name="Immagine 25">
            <a:extLst>
              <a:ext uri="{FF2B5EF4-FFF2-40B4-BE49-F238E27FC236}">
                <a16:creationId xmlns:a16="http://schemas.microsoft.com/office/drawing/2014/main" id="{61E71651-89C9-27A3-14BA-C0C4DFF529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4" name="Immagine 26">
            <a:extLst>
              <a:ext uri="{FF2B5EF4-FFF2-40B4-BE49-F238E27FC236}">
                <a16:creationId xmlns:a16="http://schemas.microsoft.com/office/drawing/2014/main" id="{43D6FA9A-909F-143F-4A3F-8AB5D5618AA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5" name="Immagine 27">
            <a:extLst>
              <a:ext uri="{FF2B5EF4-FFF2-40B4-BE49-F238E27FC236}">
                <a16:creationId xmlns:a16="http://schemas.microsoft.com/office/drawing/2014/main" id="{3F4701F5-413A-AEEE-C371-103133BD3D5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6" name="Immagine 28">
            <a:extLst>
              <a:ext uri="{FF2B5EF4-FFF2-40B4-BE49-F238E27FC236}">
                <a16:creationId xmlns:a16="http://schemas.microsoft.com/office/drawing/2014/main" id="{761DA588-2B1F-4DE6-2A78-8AD6B131D8A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7" name="Immagine 29">
            <a:extLst>
              <a:ext uri="{FF2B5EF4-FFF2-40B4-BE49-F238E27FC236}">
                <a16:creationId xmlns:a16="http://schemas.microsoft.com/office/drawing/2014/main" id="{43D427C0-9501-67B3-30A2-F49F5C58DE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8" name="Immagine 30">
            <a:extLst>
              <a:ext uri="{FF2B5EF4-FFF2-40B4-BE49-F238E27FC236}">
                <a16:creationId xmlns:a16="http://schemas.microsoft.com/office/drawing/2014/main" id="{EB83A889-8CA9-FDA7-23F0-9A034BB595F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29" name="Immagine 31">
            <a:extLst>
              <a:ext uri="{FF2B5EF4-FFF2-40B4-BE49-F238E27FC236}">
                <a16:creationId xmlns:a16="http://schemas.microsoft.com/office/drawing/2014/main" id="{57450375-C91E-E37A-2735-4C857E91075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0" name="Immagine 32">
            <a:extLst>
              <a:ext uri="{FF2B5EF4-FFF2-40B4-BE49-F238E27FC236}">
                <a16:creationId xmlns:a16="http://schemas.microsoft.com/office/drawing/2014/main" id="{DBB009FB-AE63-08BC-146B-35478B3B957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1" name="Immagine 33">
            <a:extLst>
              <a:ext uri="{FF2B5EF4-FFF2-40B4-BE49-F238E27FC236}">
                <a16:creationId xmlns:a16="http://schemas.microsoft.com/office/drawing/2014/main" id="{205B0219-6A10-AB16-FE5F-840FE89CDAB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2" name="Immagine 34">
            <a:extLst>
              <a:ext uri="{FF2B5EF4-FFF2-40B4-BE49-F238E27FC236}">
                <a16:creationId xmlns:a16="http://schemas.microsoft.com/office/drawing/2014/main" id="{845CFC86-D473-9333-4F98-D3D1FAE5990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3" name="Immagine 35">
            <a:extLst>
              <a:ext uri="{FF2B5EF4-FFF2-40B4-BE49-F238E27FC236}">
                <a16:creationId xmlns:a16="http://schemas.microsoft.com/office/drawing/2014/main" id="{BC7E9FE3-8D2C-E468-D8E4-544E82205C0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4" name="Immagine 36">
            <a:extLst>
              <a:ext uri="{FF2B5EF4-FFF2-40B4-BE49-F238E27FC236}">
                <a16:creationId xmlns:a16="http://schemas.microsoft.com/office/drawing/2014/main" id="{F551CE03-4D33-BE84-0A35-C5D338BA90F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5" name="Immagine 37">
            <a:extLst>
              <a:ext uri="{FF2B5EF4-FFF2-40B4-BE49-F238E27FC236}">
                <a16:creationId xmlns:a16="http://schemas.microsoft.com/office/drawing/2014/main" id="{1A3F4075-202B-C463-E0B6-1B1CA4B085E0}"/>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6" name="Immagine 38">
            <a:extLst>
              <a:ext uri="{FF2B5EF4-FFF2-40B4-BE49-F238E27FC236}">
                <a16:creationId xmlns:a16="http://schemas.microsoft.com/office/drawing/2014/main" id="{1241D6B0-38E5-555C-C85D-01AA71E1FD6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7" name="Immagine 39">
            <a:extLst>
              <a:ext uri="{FF2B5EF4-FFF2-40B4-BE49-F238E27FC236}">
                <a16:creationId xmlns:a16="http://schemas.microsoft.com/office/drawing/2014/main" id="{8231D9BE-2AD7-9D43-D06E-1DFC0744FD8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8" name="Immagine 40">
            <a:extLst>
              <a:ext uri="{FF2B5EF4-FFF2-40B4-BE49-F238E27FC236}">
                <a16:creationId xmlns:a16="http://schemas.microsoft.com/office/drawing/2014/main" id="{44FFC658-A5B0-F501-890E-FA8EAC3C8EE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39" name="Immagine 41">
            <a:extLst>
              <a:ext uri="{FF2B5EF4-FFF2-40B4-BE49-F238E27FC236}">
                <a16:creationId xmlns:a16="http://schemas.microsoft.com/office/drawing/2014/main" id="{417D91F5-DF57-45D7-3A80-9E374848B02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40" name="Immagine 42">
            <a:extLst>
              <a:ext uri="{FF2B5EF4-FFF2-40B4-BE49-F238E27FC236}">
                <a16:creationId xmlns:a16="http://schemas.microsoft.com/office/drawing/2014/main" id="{CB75F44B-69C2-54C8-574F-11D41FDB2D5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647795" y="1106346"/>
            <a:ext cx="5400609" cy="5400609"/>
          </a:xfrm>
          <a:prstGeom prst="rect">
            <a:avLst/>
          </a:prstGeom>
        </p:spPr>
      </p:pic>
      <p:pic>
        <p:nvPicPr>
          <p:cNvPr id="41" name="Immagine 43">
            <a:extLst>
              <a:ext uri="{FF2B5EF4-FFF2-40B4-BE49-F238E27FC236}">
                <a16:creationId xmlns:a16="http://schemas.microsoft.com/office/drawing/2014/main" id="{386B06F6-61A7-1457-DC4E-36453F27760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647795" y="1114735"/>
            <a:ext cx="5400609" cy="5400609"/>
          </a:xfrm>
          <a:prstGeom prst="rect">
            <a:avLst/>
          </a:prstGeom>
        </p:spPr>
      </p:pic>
      <p:grpSp>
        <p:nvGrpSpPr>
          <p:cNvPr id="42" name="Group 12">
            <a:extLst>
              <a:ext uri="{FF2B5EF4-FFF2-40B4-BE49-F238E27FC236}">
                <a16:creationId xmlns:a16="http://schemas.microsoft.com/office/drawing/2014/main" id="{8EA1E5F6-4649-8115-89E3-FDCE38077CE3}"/>
              </a:ext>
            </a:extLst>
          </p:cNvPr>
          <p:cNvGrpSpPr/>
          <p:nvPr/>
        </p:nvGrpSpPr>
        <p:grpSpPr>
          <a:xfrm>
            <a:off x="10243092" y="4393270"/>
            <a:ext cx="1019611" cy="1775719"/>
            <a:chOff x="9987094" y="4067213"/>
            <a:chExt cx="1019611" cy="1775719"/>
          </a:xfrm>
        </p:grpSpPr>
        <p:sp>
          <p:nvSpPr>
            <p:cNvPr id="43" name="Rectangle 8">
              <a:extLst>
                <a:ext uri="{FF2B5EF4-FFF2-40B4-BE49-F238E27FC236}">
                  <a16:creationId xmlns:a16="http://schemas.microsoft.com/office/drawing/2014/main" id="{985B1FEA-B826-8881-725A-6AC383870F88}"/>
                </a:ext>
              </a:extLst>
            </p:cNvPr>
            <p:cNvSpPr/>
            <p:nvPr/>
          </p:nvSpPr>
          <p:spPr>
            <a:xfrm>
              <a:off x="9987094" y="5209563"/>
              <a:ext cx="864066" cy="63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mc:AlternateContent xmlns:mc="http://schemas.openxmlformats.org/markup-compatibility/2006" xmlns:a14="http://schemas.microsoft.com/office/drawing/2010/main">
          <mc:Choice Requires="a14">
            <p:sp>
              <p:nvSpPr>
                <p:cNvPr id="44" name="Object 9">
                  <a:extLst>
                    <a:ext uri="{FF2B5EF4-FFF2-40B4-BE49-F238E27FC236}">
                      <a16:creationId xmlns:a16="http://schemas.microsoft.com/office/drawing/2014/main" id="{9AC930BA-C3B1-6A0D-F0CF-56237148CCCC}"/>
                    </a:ext>
                  </a:extLst>
                </p:cNvPr>
                <p:cNvSpPr txBox="1"/>
                <p:nvPr/>
              </p:nvSpPr>
              <p:spPr>
                <a:xfrm>
                  <a:off x="10295505" y="4067213"/>
                  <a:ext cx="711200" cy="355600"/>
                </a:xfrm>
                <a:prstGeom prst="rect">
                  <a:avLst/>
                </a:prstGeom>
                <a:solidFill>
                  <a:schemeClr val="bg1"/>
                </a:solidFill>
                <a:ln>
                  <a:solidFill>
                    <a:schemeClr val="bg1"/>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en-US" i="1" noProof="0">
                                <a:solidFill>
                                  <a:srgbClr val="000000"/>
                                </a:solidFill>
                                <a:latin typeface="Cambria Math" panose="02040503050406030204" pitchFamily="18" charset="0"/>
                              </a:rPr>
                            </m:ctrlPr>
                          </m:sSubSupPr>
                          <m:e>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𝜓</m:t>
                                </m:r>
                              </m:e>
                            </m:acc>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up>
                            <m:r>
                              <a:rPr lang="en-US" i="1" noProof="0">
                                <a:solidFill>
                                  <a:srgbClr val="000000"/>
                                </a:solidFill>
                                <a:latin typeface="Cambria Math" panose="02040503050406030204" pitchFamily="18" charset="0"/>
                              </a:rPr>
                              <m:t>∗</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𝜔</m:t>
                            </m:r>
                          </m:e>
                        </m:d>
                      </m:oMath>
                    </m:oMathPara>
                  </a14:m>
                  <a:endParaRPr lang="en-US" noProof="0" dirty="0"/>
                </a:p>
              </p:txBody>
            </p:sp>
          </mc:Choice>
          <mc:Fallback xmlns="">
            <p:sp>
              <p:nvSpPr>
                <p:cNvPr id="44" name="Object 9">
                  <a:extLst>
                    <a:ext uri="{FF2B5EF4-FFF2-40B4-BE49-F238E27FC236}">
                      <a16:creationId xmlns:a16="http://schemas.microsoft.com/office/drawing/2014/main" id="{9AC930BA-C3B1-6A0D-F0CF-56237148CCCC}"/>
                    </a:ext>
                  </a:extLst>
                </p:cNvPr>
                <p:cNvSpPr txBox="1">
                  <a:spLocks noRot="1" noChangeAspect="1" noMove="1" noResize="1" noEditPoints="1" noAdjustHandles="1" noChangeArrowheads="1" noChangeShapeType="1" noTextEdit="1"/>
                </p:cNvSpPr>
                <p:nvPr/>
              </p:nvSpPr>
              <p:spPr>
                <a:xfrm>
                  <a:off x="10295505" y="4067213"/>
                  <a:ext cx="711200" cy="355600"/>
                </a:xfrm>
                <a:prstGeom prst="rect">
                  <a:avLst/>
                </a:prstGeom>
                <a:blipFill>
                  <a:blip r:embed="rId40"/>
                  <a:stretch>
                    <a:fillRect b="-3333"/>
                  </a:stretch>
                </a:blipFill>
                <a:ln>
                  <a:solidFill>
                    <a:schemeClr val="bg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Object 9">
                <a:extLst>
                  <a:ext uri="{FF2B5EF4-FFF2-40B4-BE49-F238E27FC236}">
                    <a16:creationId xmlns:a16="http://schemas.microsoft.com/office/drawing/2014/main" id="{43E0DC76-BA51-47E6-EC6F-D4C241949D72}"/>
                  </a:ext>
                </a:extLst>
              </p:cNvPr>
              <p:cNvSpPr txBox="1"/>
              <p:nvPr/>
            </p:nvSpPr>
            <p:spPr>
              <a:xfrm rot="16200000">
                <a:off x="6393075" y="5090103"/>
                <a:ext cx="711200" cy="355600"/>
              </a:xfrm>
              <a:prstGeom prst="rect">
                <a:avLst/>
              </a:prstGeom>
              <a:solidFill>
                <a:schemeClr val="bg1"/>
              </a:solidFill>
              <a:ln>
                <a:solidFill>
                  <a:schemeClr val="bg1"/>
                </a:solid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𝜓</m:t>
                          </m:r>
                        </m:e>
                        <m:sub>
                          <m:r>
                            <a:rPr lang="en-US" i="1" noProof="0">
                              <a:solidFill>
                                <a:srgbClr val="000000"/>
                              </a:solidFill>
                              <a:latin typeface="Cambria Math" panose="02040503050406030204" pitchFamily="18" charset="0"/>
                            </a:rPr>
                            <m:t>𝑢</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𝑠</m:t>
                          </m:r>
                        </m:sub>
                        <m:sup>
                          <m:r>
                            <a:rPr lang="en-US" i="1" noProof="0">
                              <a:solidFill>
                                <a:srgbClr val="000000"/>
                              </a:solidFill>
                              <a:latin typeface="Cambria Math" panose="02040503050406030204" pitchFamily="18" charset="0"/>
                            </a:rPr>
                            <m:t>∗</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r>
                        <a:rPr lang="en-US" i="1" noProof="0">
                          <a:solidFill>
                            <a:srgbClr val="000000"/>
                          </a:solidFill>
                          <a:latin typeface="Cambria Math" panose="02040503050406030204" pitchFamily="18" charset="0"/>
                        </a:rPr>
                        <m:t>​</m:t>
                      </m:r>
                    </m:oMath>
                  </m:oMathPara>
                </a14:m>
                <a:endParaRPr lang="en-US" noProof="0" dirty="0"/>
              </a:p>
            </p:txBody>
          </p:sp>
        </mc:Choice>
        <mc:Fallback xmlns="">
          <p:sp>
            <p:nvSpPr>
              <p:cNvPr id="45" name="Object 9">
                <a:extLst>
                  <a:ext uri="{FF2B5EF4-FFF2-40B4-BE49-F238E27FC236}">
                    <a16:creationId xmlns:a16="http://schemas.microsoft.com/office/drawing/2014/main" id="{43E0DC76-BA51-47E6-EC6F-D4C241949D72}"/>
                  </a:ext>
                </a:extLst>
              </p:cNvPr>
              <p:cNvSpPr txBox="1">
                <a:spLocks noRot="1" noChangeAspect="1" noMove="1" noResize="1" noEditPoints="1" noAdjustHandles="1" noChangeArrowheads="1" noChangeShapeType="1" noTextEdit="1"/>
              </p:cNvSpPr>
              <p:nvPr/>
            </p:nvSpPr>
            <p:spPr>
              <a:xfrm rot="16200000">
                <a:off x="6393075" y="5090103"/>
                <a:ext cx="711200" cy="355600"/>
              </a:xfrm>
              <a:prstGeom prst="rect">
                <a:avLst/>
              </a:prstGeom>
              <a:blipFill>
                <a:blip r:embed="rId4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Object 4">
                <a:extLst>
                  <a:ext uri="{FF2B5EF4-FFF2-40B4-BE49-F238E27FC236}">
                    <a16:creationId xmlns:a16="http://schemas.microsoft.com/office/drawing/2014/main" id="{61F057C0-CF14-B6EB-F172-34C6BCE5F281}"/>
                  </a:ext>
                </a:extLst>
              </p:cNvPr>
              <p:cNvSpPr txBox="1"/>
              <p:nvPr/>
            </p:nvSpPr>
            <p:spPr>
              <a:xfrm>
                <a:off x="2613249" y="1319246"/>
                <a:ext cx="2780347" cy="6731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smtClean="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𝒲</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begChr m:val="["/>
                          <m:endChr m:val="]"/>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𝑦</m:t>
                          </m:r>
                        </m:e>
                      </m:d>
                      <m:r>
                        <a:rPr lang="en-US" sz="1600" i="1" noProof="0">
                          <a:solidFill>
                            <a:srgbClr val="000000"/>
                          </a:solidFill>
                          <a:latin typeface="Cambria Math" panose="02040503050406030204" pitchFamily="18" charset="0"/>
                        </a:rPr>
                        <m:t>=</m:t>
                      </m:r>
                      <m:nary>
                        <m:naryPr>
                          <m:limLoc m:val="undOvr"/>
                          <m:ctrlPr>
                            <a:rPr lang="en-US" sz="1600" i="1" noProof="0">
                              <a:solidFill>
                                <a:srgbClr val="000000"/>
                              </a:solidFill>
                              <a:latin typeface="Cambria Math" panose="02040503050406030204" pitchFamily="18" charset="0"/>
                            </a:rPr>
                          </m:ctrlPr>
                        </m:naryPr>
                        <m:sub>
                          <m:r>
                            <a:rPr lang="en-US" sz="1600" i="1" noProof="0">
                              <a:solidFill>
                                <a:srgbClr val="000000"/>
                              </a:solidFill>
                              <a:latin typeface="Cambria Math" panose="02040503050406030204" pitchFamily="18" charset="0"/>
                            </a:rPr>
                            <m:t>−∞</m:t>
                          </m:r>
                        </m:sub>
                        <m:sup>
                          <m:r>
                            <a:rPr lang="en-US" sz="1600" i="1" noProof="0">
                              <a:solidFill>
                                <a:srgbClr val="000000"/>
                              </a:solidFill>
                              <a:latin typeface="Cambria Math" panose="02040503050406030204" pitchFamily="18" charset="0"/>
                            </a:rPr>
                            <m:t>∞</m:t>
                          </m:r>
                        </m:sup>
                        <m:e>
                          <m:r>
                            <a:rPr lang="en-US" sz="1600" i="1" noProof="0">
                              <a:solidFill>
                                <a:srgbClr val="000000"/>
                              </a:solidFill>
                              <a:latin typeface="Cambria Math" panose="02040503050406030204" pitchFamily="18" charset="0"/>
                            </a:rPr>
                            <m:t>𝑦</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sSubSup>
                            <m:sSubSupPr>
                              <m:ctrlPr>
                                <a:rPr lang="en-US" sz="1600" i="1" noProof="0">
                                  <a:solidFill>
                                    <a:srgbClr val="000000"/>
                                  </a:solidFill>
                                  <a:latin typeface="Cambria Math" panose="02040503050406030204" pitchFamily="18" charset="0"/>
                                </a:rPr>
                              </m:ctrlPr>
                            </m:sSubSup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up>
                              <m:r>
                                <a:rPr lang="en-US" sz="1600" i="1" noProof="0">
                                  <a:solidFill>
                                    <a:srgbClr val="000000"/>
                                  </a:solidFill>
                                  <a:latin typeface="Cambria Math" panose="02040503050406030204" pitchFamily="18" charset="0"/>
                                </a:rPr>
                                <m:t>∗</m:t>
                              </m:r>
                            </m:sup>
                          </m:sSubSup>
                          <m:r>
                            <a:rPr lang="en-US" sz="1600" i="1" noProof="0">
                              <a:solidFill>
                                <a:srgbClr val="000000"/>
                              </a:solidFill>
                              <a:latin typeface="Cambria Math" panose="02040503050406030204" pitchFamily="18" charset="0"/>
                            </a:rPr>
                            <m:t>​</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b="0" i="1" noProof="0" smtClean="0">
                              <a:solidFill>
                                <a:srgbClr val="000000"/>
                              </a:solidFill>
                              <a:latin typeface="Cambria Math" panose="02040503050406030204" pitchFamily="18" charset="0"/>
                            </a:rPr>
                            <m:t> </m:t>
                          </m:r>
                          <m:r>
                            <a:rPr lang="en-US" sz="1600" b="0" i="1" noProof="0" smtClean="0">
                              <a:solidFill>
                                <a:srgbClr val="000000"/>
                              </a:solidFill>
                              <a:latin typeface="Cambria Math" panose="02040503050406030204" pitchFamily="18" charset="0"/>
                            </a:rPr>
                            <m:t>𝑑𝑡</m:t>
                          </m:r>
                        </m:e>
                      </m:nary>
                    </m:oMath>
                  </m:oMathPara>
                </a14:m>
                <a:endParaRPr lang="en-US" sz="1600" noProof="0" dirty="0"/>
              </a:p>
            </p:txBody>
          </p:sp>
        </mc:Choice>
        <mc:Fallback xmlns="">
          <p:sp>
            <p:nvSpPr>
              <p:cNvPr id="46" name="Object 4">
                <a:extLst>
                  <a:ext uri="{FF2B5EF4-FFF2-40B4-BE49-F238E27FC236}">
                    <a16:creationId xmlns:a16="http://schemas.microsoft.com/office/drawing/2014/main" id="{61F057C0-CF14-B6EB-F172-34C6BCE5F281}"/>
                  </a:ext>
                </a:extLst>
              </p:cNvPr>
              <p:cNvSpPr txBox="1">
                <a:spLocks noRot="1" noChangeAspect="1" noMove="1" noResize="1" noEditPoints="1" noAdjustHandles="1" noChangeArrowheads="1" noChangeShapeType="1" noTextEdit="1"/>
              </p:cNvSpPr>
              <p:nvPr/>
            </p:nvSpPr>
            <p:spPr>
              <a:xfrm>
                <a:off x="2613249" y="1319246"/>
                <a:ext cx="2780347" cy="673100"/>
              </a:xfrm>
              <a:prstGeom prst="rect">
                <a:avLst/>
              </a:prstGeom>
              <a:blipFill>
                <a:blip r:embed="rId4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bject 5">
                <a:extLst>
                  <a:ext uri="{FF2B5EF4-FFF2-40B4-BE49-F238E27FC236}">
                    <a16:creationId xmlns:a16="http://schemas.microsoft.com/office/drawing/2014/main" id="{BB796651-17CC-97B2-660C-9FEB80E856D8}"/>
                  </a:ext>
                </a:extLst>
              </p:cNvPr>
              <p:cNvSpPr txBox="1"/>
              <p:nvPr/>
            </p:nvSpPr>
            <p:spPr>
              <a:xfrm>
                <a:off x="3347106" y="2079580"/>
                <a:ext cx="2197100" cy="6731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1</m:t>
                          </m:r>
                        </m:num>
                        <m:den>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den>
                      </m:f>
                      <m:nary>
                        <m:naryPr>
                          <m:limLoc m:val="undOvr"/>
                          <m:ctrlPr>
                            <a:rPr lang="en-US" sz="1600" i="1" noProof="0">
                              <a:solidFill>
                                <a:srgbClr val="000000"/>
                              </a:solidFill>
                              <a:latin typeface="Cambria Math" panose="02040503050406030204" pitchFamily="18" charset="0"/>
                            </a:rPr>
                          </m:ctrlPr>
                        </m:naryPr>
                        <m:sub>
                          <m:r>
                            <a:rPr lang="en-US" sz="1600" i="1" noProof="0">
                              <a:solidFill>
                                <a:srgbClr val="000000"/>
                              </a:solidFill>
                              <a:latin typeface="Cambria Math" panose="02040503050406030204" pitchFamily="18" charset="0"/>
                            </a:rPr>
                            <m:t>−∞</m:t>
                          </m:r>
                        </m:sub>
                        <m:sup>
                          <m:r>
                            <a:rPr lang="en-US" sz="1600" i="1" noProof="0">
                              <a:solidFill>
                                <a:srgbClr val="000000"/>
                              </a:solidFill>
                              <a:latin typeface="Cambria Math" panose="02040503050406030204" pitchFamily="18" charset="0"/>
                            </a:rPr>
                            <m:t>∞</m:t>
                          </m:r>
                        </m:sup>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𝑦</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sSubSup>
                            <m:sSubSupPr>
                              <m:ctrlPr>
                                <a:rPr lang="en-US" sz="1600" i="1" noProof="0">
                                  <a:solidFill>
                                    <a:srgbClr val="000000"/>
                                  </a:solidFill>
                                  <a:latin typeface="Cambria Math" panose="02040503050406030204" pitchFamily="18" charset="0"/>
                                </a:rPr>
                              </m:ctrlPr>
                            </m:sSubSup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up>
                              <m:r>
                                <a:rPr lang="en-US" sz="1600" i="1" noProof="0">
                                  <a:solidFill>
                                    <a:srgbClr val="000000"/>
                                  </a:solidFill>
                                  <a:latin typeface="Cambria Math" panose="02040503050406030204" pitchFamily="18" charset="0"/>
                                </a:rPr>
                                <m:t>∗</m:t>
                              </m:r>
                            </m:sup>
                          </m:sSubSup>
                          <m:r>
                            <a:rPr lang="en-US" sz="1600" i="1" noProof="0">
                              <a:solidFill>
                                <a:srgbClr val="000000"/>
                              </a:solidFill>
                              <a:latin typeface="Cambria Math" panose="02040503050406030204" pitchFamily="18" charset="0"/>
                            </a:rPr>
                            <m:t>​</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b="0" i="1" noProof="0" smtClean="0">
                              <a:solidFill>
                                <a:srgbClr val="000000"/>
                              </a:solidFill>
                              <a:latin typeface="Cambria Math" panose="02040503050406030204" pitchFamily="18" charset="0"/>
                            </a:rPr>
                            <m:t> </m:t>
                          </m:r>
                          <m:r>
                            <a:rPr lang="en-US" sz="1600" b="0" i="1" noProof="0" smtClean="0">
                              <a:solidFill>
                                <a:srgbClr val="000000"/>
                              </a:solidFill>
                              <a:latin typeface="Cambria Math" panose="02040503050406030204" pitchFamily="18" charset="0"/>
                            </a:rPr>
                            <m:t>𝑑</m:t>
                          </m:r>
                          <m:r>
                            <a:rPr lang="en-US" sz="1600" i="1" noProof="0">
                              <a:solidFill>
                                <a:srgbClr val="000000"/>
                              </a:solidFill>
                              <a:latin typeface="Cambria Math" panose="02040503050406030204" pitchFamily="18" charset="0"/>
                            </a:rPr>
                            <m:t>𝜔</m:t>
                          </m:r>
                        </m:e>
                      </m:nary>
                    </m:oMath>
                  </m:oMathPara>
                </a14:m>
                <a:endParaRPr lang="en-US" sz="1600" noProof="0" dirty="0"/>
              </a:p>
            </p:txBody>
          </p:sp>
        </mc:Choice>
        <mc:Fallback xmlns="">
          <p:sp>
            <p:nvSpPr>
              <p:cNvPr id="47" name="Object 5">
                <a:extLst>
                  <a:ext uri="{FF2B5EF4-FFF2-40B4-BE49-F238E27FC236}">
                    <a16:creationId xmlns:a16="http://schemas.microsoft.com/office/drawing/2014/main" id="{BB796651-17CC-97B2-660C-9FEB80E856D8}"/>
                  </a:ext>
                </a:extLst>
              </p:cNvPr>
              <p:cNvSpPr txBox="1">
                <a:spLocks noRot="1" noChangeAspect="1" noMove="1" noResize="1" noEditPoints="1" noAdjustHandles="1" noChangeArrowheads="1" noChangeShapeType="1" noTextEdit="1"/>
              </p:cNvSpPr>
              <p:nvPr/>
            </p:nvSpPr>
            <p:spPr>
              <a:xfrm>
                <a:off x="3347106" y="2079580"/>
                <a:ext cx="2197100" cy="673100"/>
              </a:xfrm>
              <a:prstGeom prst="rect">
                <a:avLst/>
              </a:prstGeom>
              <a:blipFill>
                <a:blip r:embed="rId43"/>
                <a:stretch>
                  <a:fillRect r="-3889" b="-10811"/>
                </a:stretch>
              </a:blipFill>
            </p:spPr>
            <p:txBody>
              <a:bodyPr/>
              <a:lstStyle/>
              <a:p>
                <a:r>
                  <a:rPr lang="en-US">
                    <a:noFill/>
                  </a:rPr>
                  <a:t> </a:t>
                </a:r>
              </a:p>
            </p:txBody>
          </p:sp>
        </mc:Fallback>
      </mc:AlternateContent>
      <p:cxnSp>
        <p:nvCxnSpPr>
          <p:cNvPr id="48" name="Straight Connector 7">
            <a:extLst>
              <a:ext uri="{FF2B5EF4-FFF2-40B4-BE49-F238E27FC236}">
                <a16:creationId xmlns:a16="http://schemas.microsoft.com/office/drawing/2014/main" id="{EF2176D4-0B31-1A40-DD1D-D57535289108}"/>
              </a:ext>
            </a:extLst>
          </p:cNvPr>
          <p:cNvCxnSpPr/>
          <p:nvPr/>
        </p:nvCxnSpPr>
        <p:spPr>
          <a:xfrm>
            <a:off x="3505981" y="1880961"/>
            <a:ext cx="0" cy="47439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Object 8">
                <a:extLst>
                  <a:ext uri="{FF2B5EF4-FFF2-40B4-BE49-F238E27FC236}">
                    <a16:creationId xmlns:a16="http://schemas.microsoft.com/office/drawing/2014/main" id="{EDF77B07-3900-3D83-2590-22053B886797}"/>
                  </a:ext>
                </a:extLst>
              </p:cNvPr>
              <p:cNvSpPr txBox="1"/>
              <p:nvPr/>
            </p:nvSpPr>
            <p:spPr bwMode="auto">
              <a:xfrm>
                <a:off x="2671463" y="2131436"/>
                <a:ext cx="2663917" cy="6223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1</m:t>
                          </m:r>
                        </m:num>
                        <m:den>
                          <m:rad>
                            <m:radPr>
                              <m:degHide m:val="on"/>
                              <m:ctrlPr>
                                <a:rPr lang="en-US" sz="1600" i="1" noProof="0">
                                  <a:solidFill>
                                    <a:srgbClr val="000000"/>
                                  </a:solidFill>
                                  <a:latin typeface="Cambria Math" panose="02040503050406030204" pitchFamily="18" charset="0"/>
                                </a:rPr>
                              </m:ctrlPr>
                            </m:radPr>
                            <m:deg/>
                            <m:e>
                              <m:r>
                                <a:rPr lang="en-US" sz="1600" i="1" noProof="0">
                                  <a:solidFill>
                                    <a:srgbClr val="000000"/>
                                  </a:solidFill>
                                  <a:latin typeface="Cambria Math" panose="02040503050406030204" pitchFamily="18" charset="0"/>
                                </a:rPr>
                                <m:t>𝑠</m:t>
                              </m:r>
                            </m:e>
                          </m:rad>
                        </m:den>
                      </m:f>
                      <m:r>
                        <a:rPr lang="en-US" sz="1600" i="1" noProof="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𝑡</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𝑢</m:t>
                              </m:r>
                            </m:num>
                            <m:den>
                              <m:r>
                                <a:rPr lang="en-US" sz="1600" i="1" noProof="0">
                                  <a:solidFill>
                                    <a:srgbClr val="000000"/>
                                  </a:solidFill>
                                  <a:latin typeface="Cambria Math" panose="02040503050406030204" pitchFamily="18" charset="0"/>
                                </a:rPr>
                                <m:t>𝑠</m:t>
                              </m:r>
                            </m:den>
                          </m:f>
                        </m:e>
                      </m:d>
                    </m:oMath>
                  </m:oMathPara>
                </a14:m>
                <a:endParaRPr lang="en-US" sz="1600" noProof="0" dirty="0"/>
              </a:p>
            </p:txBody>
          </p:sp>
        </mc:Choice>
        <mc:Fallback xmlns="">
          <p:sp>
            <p:nvSpPr>
              <p:cNvPr id="49" name="Object 8">
                <a:extLst>
                  <a:ext uri="{FF2B5EF4-FFF2-40B4-BE49-F238E27FC236}">
                    <a16:creationId xmlns:a16="http://schemas.microsoft.com/office/drawing/2014/main" id="{EDF77B07-3900-3D83-2590-22053B886797}"/>
                  </a:ext>
                </a:extLst>
              </p:cNvPr>
              <p:cNvSpPr txBox="1">
                <a:spLocks noRot="1" noChangeAspect="1" noMove="1" noResize="1" noEditPoints="1" noAdjustHandles="1" noChangeArrowheads="1" noChangeShapeType="1" noTextEdit="1"/>
              </p:cNvSpPr>
              <p:nvPr/>
            </p:nvSpPr>
            <p:spPr bwMode="auto">
              <a:xfrm>
                <a:off x="2671463" y="2131436"/>
                <a:ext cx="2663917" cy="622300"/>
              </a:xfrm>
              <a:prstGeom prst="rect">
                <a:avLst/>
              </a:prstGeom>
              <a:blipFill>
                <a:blip r:embed="rId4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225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100"/>
                            </p:stCondLst>
                            <p:childTnLst>
                              <p:par>
                                <p:cTn id="25" presetID="1" presetClass="entr" presetSubtype="0" fill="hold" nodeType="afterEffect">
                                  <p:stCondLst>
                                    <p:cond delay="10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200"/>
                            </p:stCondLst>
                            <p:childTnLst>
                              <p:par>
                                <p:cTn id="28" presetID="1" presetClass="entr" presetSubtype="0" fill="hold" nodeType="afterEffect">
                                  <p:stCondLst>
                                    <p:cond delay="1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300"/>
                            </p:stCondLst>
                            <p:childTnLst>
                              <p:par>
                                <p:cTn id="31" presetID="1" presetClass="entr" presetSubtype="0" fill="hold" nodeType="afterEffect">
                                  <p:stCondLst>
                                    <p:cond delay="10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400"/>
                            </p:stCondLst>
                            <p:childTnLst>
                              <p:par>
                                <p:cTn id="34" presetID="1" presetClass="entr" presetSubtype="0" fill="hold" nodeType="afterEffect">
                                  <p:stCondLst>
                                    <p:cond delay="10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10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600"/>
                            </p:stCondLst>
                            <p:childTnLst>
                              <p:par>
                                <p:cTn id="40" presetID="1" presetClass="entr" presetSubtype="0" fill="hold" nodeType="afterEffect">
                                  <p:stCondLst>
                                    <p:cond delay="100"/>
                                  </p:stCondLst>
                                  <p:childTnLst>
                                    <p:set>
                                      <p:cBhvr>
                                        <p:cTn id="41" dur="1" fill="hold">
                                          <p:stCondLst>
                                            <p:cond delay="0"/>
                                          </p:stCondLst>
                                        </p:cTn>
                                        <p:tgtEl>
                                          <p:spTgt spid="14"/>
                                        </p:tgtEl>
                                        <p:attrNameLst>
                                          <p:attrName>style.visibility</p:attrName>
                                        </p:attrNameLst>
                                      </p:cBhvr>
                                      <p:to>
                                        <p:strVal val="visible"/>
                                      </p:to>
                                    </p:set>
                                  </p:childTnLst>
                                </p:cTn>
                              </p:par>
                            </p:childTnLst>
                          </p:cTn>
                        </p:par>
                        <p:par>
                          <p:cTn id="42" fill="hold">
                            <p:stCondLst>
                              <p:cond delay="700"/>
                            </p:stCondLst>
                            <p:childTnLst>
                              <p:par>
                                <p:cTn id="43" presetID="1" presetClass="entr" presetSubtype="0" fill="hold" nodeType="afterEffect">
                                  <p:stCondLst>
                                    <p:cond delay="100"/>
                                  </p:stCondLst>
                                  <p:childTnLst>
                                    <p:set>
                                      <p:cBhvr>
                                        <p:cTn id="44" dur="1" fill="hold">
                                          <p:stCondLst>
                                            <p:cond delay="0"/>
                                          </p:stCondLst>
                                        </p:cTn>
                                        <p:tgtEl>
                                          <p:spTgt spid="15"/>
                                        </p:tgtEl>
                                        <p:attrNameLst>
                                          <p:attrName>style.visibility</p:attrName>
                                        </p:attrNameLst>
                                      </p:cBhvr>
                                      <p:to>
                                        <p:strVal val="visible"/>
                                      </p:to>
                                    </p:set>
                                  </p:childTnLst>
                                </p:cTn>
                              </p:par>
                            </p:childTnLst>
                          </p:cTn>
                        </p:par>
                        <p:par>
                          <p:cTn id="45" fill="hold">
                            <p:stCondLst>
                              <p:cond delay="800"/>
                            </p:stCondLst>
                            <p:childTnLst>
                              <p:par>
                                <p:cTn id="46" presetID="1" presetClass="entr" presetSubtype="0" fill="hold" nodeType="afterEffect">
                                  <p:stCondLst>
                                    <p:cond delay="10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900"/>
                            </p:stCondLst>
                            <p:childTnLst>
                              <p:par>
                                <p:cTn id="49" presetID="1" presetClass="entr" presetSubtype="0" fill="hold" nodeType="afterEffect">
                                  <p:stCondLst>
                                    <p:cond delay="10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
                                  </p:stCondLst>
                                  <p:childTnLst>
                                    <p:set>
                                      <p:cBhvr>
                                        <p:cTn id="53" dur="1" fill="hold">
                                          <p:stCondLst>
                                            <p:cond delay="0"/>
                                          </p:stCondLst>
                                        </p:cTn>
                                        <p:tgtEl>
                                          <p:spTgt spid="18"/>
                                        </p:tgtEl>
                                        <p:attrNameLst>
                                          <p:attrName>style.visibility</p:attrName>
                                        </p:attrNameLst>
                                      </p:cBhvr>
                                      <p:to>
                                        <p:strVal val="visible"/>
                                      </p:to>
                                    </p:set>
                                  </p:childTnLst>
                                </p:cTn>
                              </p:par>
                            </p:childTnLst>
                          </p:cTn>
                        </p:par>
                        <p:par>
                          <p:cTn id="54" fill="hold">
                            <p:stCondLst>
                              <p:cond delay="1100"/>
                            </p:stCondLst>
                            <p:childTnLst>
                              <p:par>
                                <p:cTn id="55" presetID="1" presetClass="entr" presetSubtype="0" fill="hold" nodeType="afterEffect">
                                  <p:stCondLst>
                                    <p:cond delay="100"/>
                                  </p:stCondLst>
                                  <p:childTnLst>
                                    <p:set>
                                      <p:cBhvr>
                                        <p:cTn id="56" dur="1" fill="hold">
                                          <p:stCondLst>
                                            <p:cond delay="0"/>
                                          </p:stCondLst>
                                        </p:cTn>
                                        <p:tgtEl>
                                          <p:spTgt spid="19"/>
                                        </p:tgtEl>
                                        <p:attrNameLst>
                                          <p:attrName>style.visibility</p:attrName>
                                        </p:attrNameLst>
                                      </p:cBhvr>
                                      <p:to>
                                        <p:strVal val="visible"/>
                                      </p:to>
                                    </p:set>
                                  </p:childTnLst>
                                </p:cTn>
                              </p:par>
                            </p:childTnLst>
                          </p:cTn>
                        </p:par>
                        <p:par>
                          <p:cTn id="57" fill="hold">
                            <p:stCondLst>
                              <p:cond delay="1200"/>
                            </p:stCondLst>
                            <p:childTnLst>
                              <p:par>
                                <p:cTn id="58" presetID="1" presetClass="entr" presetSubtype="0" fill="hold" nodeType="afterEffect">
                                  <p:stCondLst>
                                    <p:cond delay="10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1300"/>
                            </p:stCondLst>
                            <p:childTnLst>
                              <p:par>
                                <p:cTn id="61" presetID="1" presetClass="entr" presetSubtype="0" fill="hold" nodeType="afterEffect">
                                  <p:stCondLst>
                                    <p:cond delay="100"/>
                                  </p:stCondLst>
                                  <p:childTnLst>
                                    <p:set>
                                      <p:cBhvr>
                                        <p:cTn id="62" dur="1" fill="hold">
                                          <p:stCondLst>
                                            <p:cond delay="0"/>
                                          </p:stCondLst>
                                        </p:cTn>
                                        <p:tgtEl>
                                          <p:spTgt spid="21"/>
                                        </p:tgtEl>
                                        <p:attrNameLst>
                                          <p:attrName>style.visibility</p:attrName>
                                        </p:attrNameLst>
                                      </p:cBhvr>
                                      <p:to>
                                        <p:strVal val="visible"/>
                                      </p:to>
                                    </p:set>
                                  </p:childTnLst>
                                </p:cTn>
                              </p:par>
                            </p:childTnLst>
                          </p:cTn>
                        </p:par>
                        <p:par>
                          <p:cTn id="63" fill="hold">
                            <p:stCondLst>
                              <p:cond delay="1400"/>
                            </p:stCondLst>
                            <p:childTnLst>
                              <p:par>
                                <p:cTn id="64" presetID="1" presetClass="entr" presetSubtype="0" fill="hold" nodeType="afterEffect">
                                  <p:stCondLst>
                                    <p:cond delay="100"/>
                                  </p:stCondLst>
                                  <p:childTnLst>
                                    <p:set>
                                      <p:cBhvr>
                                        <p:cTn id="65" dur="1" fill="hold">
                                          <p:stCondLst>
                                            <p:cond delay="0"/>
                                          </p:stCondLst>
                                        </p:cTn>
                                        <p:tgtEl>
                                          <p:spTgt spid="22"/>
                                        </p:tgtEl>
                                        <p:attrNameLst>
                                          <p:attrName>style.visibility</p:attrName>
                                        </p:attrNameLst>
                                      </p:cBhvr>
                                      <p:to>
                                        <p:strVal val="visible"/>
                                      </p:to>
                                    </p:set>
                                  </p:childTnLst>
                                </p:cTn>
                              </p:par>
                            </p:childTnLst>
                          </p:cTn>
                        </p:par>
                        <p:par>
                          <p:cTn id="66" fill="hold">
                            <p:stCondLst>
                              <p:cond delay="1500"/>
                            </p:stCondLst>
                            <p:childTnLst>
                              <p:par>
                                <p:cTn id="67" presetID="1" presetClass="entr" presetSubtype="0" fill="hold" nodeType="afterEffect">
                                  <p:stCondLst>
                                    <p:cond delay="10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nodeType="afterEffect">
                                  <p:stCondLst>
                                    <p:cond delay="15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50"/>
                            </p:stCondLst>
                            <p:childTnLst>
                              <p:par>
                                <p:cTn id="77" presetID="1" presetClass="entr" presetSubtype="0" fill="hold" nodeType="afterEffect">
                                  <p:stCondLst>
                                    <p:cond delay="150"/>
                                  </p:stCondLst>
                                  <p:childTnLst>
                                    <p:set>
                                      <p:cBhvr>
                                        <p:cTn id="78" dur="1" fill="hold">
                                          <p:stCondLst>
                                            <p:cond delay="0"/>
                                          </p:stCondLst>
                                        </p:cTn>
                                        <p:tgtEl>
                                          <p:spTgt spid="26"/>
                                        </p:tgtEl>
                                        <p:attrNameLst>
                                          <p:attrName>style.visibility</p:attrName>
                                        </p:attrNameLst>
                                      </p:cBhvr>
                                      <p:to>
                                        <p:strVal val="visible"/>
                                      </p:to>
                                    </p:set>
                                  </p:childTnLst>
                                </p:cTn>
                              </p:par>
                            </p:childTnLst>
                          </p:cTn>
                        </p:par>
                        <p:par>
                          <p:cTn id="79" fill="hold">
                            <p:stCondLst>
                              <p:cond delay="300"/>
                            </p:stCondLst>
                            <p:childTnLst>
                              <p:par>
                                <p:cTn id="80" presetID="1" presetClass="entr" presetSubtype="0" fill="hold" nodeType="afterEffect">
                                  <p:stCondLst>
                                    <p:cond delay="150"/>
                                  </p:stCondLst>
                                  <p:childTnLst>
                                    <p:set>
                                      <p:cBhvr>
                                        <p:cTn id="81" dur="1" fill="hold">
                                          <p:stCondLst>
                                            <p:cond delay="0"/>
                                          </p:stCondLst>
                                        </p:cTn>
                                        <p:tgtEl>
                                          <p:spTgt spid="27"/>
                                        </p:tgtEl>
                                        <p:attrNameLst>
                                          <p:attrName>style.visibility</p:attrName>
                                        </p:attrNameLst>
                                      </p:cBhvr>
                                      <p:to>
                                        <p:strVal val="visible"/>
                                      </p:to>
                                    </p:set>
                                  </p:childTnLst>
                                </p:cTn>
                              </p:par>
                            </p:childTnLst>
                          </p:cTn>
                        </p:par>
                        <p:par>
                          <p:cTn id="82" fill="hold">
                            <p:stCondLst>
                              <p:cond delay="450"/>
                            </p:stCondLst>
                            <p:childTnLst>
                              <p:par>
                                <p:cTn id="83" presetID="1" presetClass="entr" presetSubtype="0" fill="hold" nodeType="afterEffect">
                                  <p:stCondLst>
                                    <p:cond delay="150"/>
                                  </p:stCondLst>
                                  <p:childTnLst>
                                    <p:set>
                                      <p:cBhvr>
                                        <p:cTn id="84" dur="1" fill="hold">
                                          <p:stCondLst>
                                            <p:cond delay="0"/>
                                          </p:stCondLst>
                                        </p:cTn>
                                        <p:tgtEl>
                                          <p:spTgt spid="28"/>
                                        </p:tgtEl>
                                        <p:attrNameLst>
                                          <p:attrName>style.visibility</p:attrName>
                                        </p:attrNameLst>
                                      </p:cBhvr>
                                      <p:to>
                                        <p:strVal val="visible"/>
                                      </p:to>
                                    </p:set>
                                  </p:childTnLst>
                                </p:cTn>
                              </p:par>
                            </p:childTnLst>
                          </p:cTn>
                        </p:par>
                        <p:par>
                          <p:cTn id="85" fill="hold">
                            <p:stCondLst>
                              <p:cond delay="600"/>
                            </p:stCondLst>
                            <p:childTnLst>
                              <p:par>
                                <p:cTn id="86" presetID="1" presetClass="entr" presetSubtype="0" fill="hold" nodeType="afterEffect">
                                  <p:stCondLst>
                                    <p:cond delay="150"/>
                                  </p:stCondLst>
                                  <p:childTnLst>
                                    <p:set>
                                      <p:cBhvr>
                                        <p:cTn id="87" dur="1" fill="hold">
                                          <p:stCondLst>
                                            <p:cond delay="0"/>
                                          </p:stCondLst>
                                        </p:cTn>
                                        <p:tgtEl>
                                          <p:spTgt spid="29"/>
                                        </p:tgtEl>
                                        <p:attrNameLst>
                                          <p:attrName>style.visibility</p:attrName>
                                        </p:attrNameLst>
                                      </p:cBhvr>
                                      <p:to>
                                        <p:strVal val="visible"/>
                                      </p:to>
                                    </p:set>
                                  </p:childTnLst>
                                </p:cTn>
                              </p:par>
                            </p:childTnLst>
                          </p:cTn>
                        </p:par>
                        <p:par>
                          <p:cTn id="88" fill="hold">
                            <p:stCondLst>
                              <p:cond delay="750"/>
                            </p:stCondLst>
                            <p:childTnLst>
                              <p:par>
                                <p:cTn id="89" presetID="1" presetClass="entr" presetSubtype="0" fill="hold" nodeType="afterEffect">
                                  <p:stCondLst>
                                    <p:cond delay="150"/>
                                  </p:stCondLst>
                                  <p:childTnLst>
                                    <p:set>
                                      <p:cBhvr>
                                        <p:cTn id="90" dur="1" fill="hold">
                                          <p:stCondLst>
                                            <p:cond delay="0"/>
                                          </p:stCondLst>
                                        </p:cTn>
                                        <p:tgtEl>
                                          <p:spTgt spid="30"/>
                                        </p:tgtEl>
                                        <p:attrNameLst>
                                          <p:attrName>style.visibility</p:attrName>
                                        </p:attrNameLst>
                                      </p:cBhvr>
                                      <p:to>
                                        <p:strVal val="visible"/>
                                      </p:to>
                                    </p:set>
                                  </p:childTnLst>
                                </p:cTn>
                              </p:par>
                            </p:childTnLst>
                          </p:cTn>
                        </p:par>
                        <p:par>
                          <p:cTn id="91" fill="hold">
                            <p:stCondLst>
                              <p:cond delay="900"/>
                            </p:stCondLst>
                            <p:childTnLst>
                              <p:par>
                                <p:cTn id="92" presetID="1" presetClass="entr" presetSubtype="0" fill="hold" nodeType="afterEffect">
                                  <p:stCondLst>
                                    <p:cond delay="150"/>
                                  </p:stCondLst>
                                  <p:childTnLst>
                                    <p:set>
                                      <p:cBhvr>
                                        <p:cTn id="93" dur="1" fill="hold">
                                          <p:stCondLst>
                                            <p:cond delay="0"/>
                                          </p:stCondLst>
                                        </p:cTn>
                                        <p:tgtEl>
                                          <p:spTgt spid="31"/>
                                        </p:tgtEl>
                                        <p:attrNameLst>
                                          <p:attrName>style.visibility</p:attrName>
                                        </p:attrNameLst>
                                      </p:cBhvr>
                                      <p:to>
                                        <p:strVal val="visible"/>
                                      </p:to>
                                    </p:set>
                                  </p:childTnLst>
                                </p:cTn>
                              </p:par>
                            </p:childTnLst>
                          </p:cTn>
                        </p:par>
                        <p:par>
                          <p:cTn id="94" fill="hold">
                            <p:stCondLst>
                              <p:cond delay="1050"/>
                            </p:stCondLst>
                            <p:childTnLst>
                              <p:par>
                                <p:cTn id="95" presetID="1" presetClass="entr" presetSubtype="0" fill="hold" nodeType="afterEffect">
                                  <p:stCondLst>
                                    <p:cond delay="150"/>
                                  </p:stCondLst>
                                  <p:childTnLst>
                                    <p:set>
                                      <p:cBhvr>
                                        <p:cTn id="96" dur="1" fill="hold">
                                          <p:stCondLst>
                                            <p:cond delay="0"/>
                                          </p:stCondLst>
                                        </p:cTn>
                                        <p:tgtEl>
                                          <p:spTgt spid="32"/>
                                        </p:tgtEl>
                                        <p:attrNameLst>
                                          <p:attrName>style.visibility</p:attrName>
                                        </p:attrNameLst>
                                      </p:cBhvr>
                                      <p:to>
                                        <p:strVal val="visible"/>
                                      </p:to>
                                    </p:set>
                                  </p:childTnLst>
                                </p:cTn>
                              </p:par>
                            </p:childTnLst>
                          </p:cTn>
                        </p:par>
                        <p:par>
                          <p:cTn id="97" fill="hold">
                            <p:stCondLst>
                              <p:cond delay="1200"/>
                            </p:stCondLst>
                            <p:childTnLst>
                              <p:par>
                                <p:cTn id="98" presetID="1" presetClass="entr" presetSubtype="0" fill="hold" nodeType="afterEffect">
                                  <p:stCondLst>
                                    <p:cond delay="150"/>
                                  </p:stCondLst>
                                  <p:childTnLst>
                                    <p:set>
                                      <p:cBhvr>
                                        <p:cTn id="99" dur="1" fill="hold">
                                          <p:stCondLst>
                                            <p:cond delay="0"/>
                                          </p:stCondLst>
                                        </p:cTn>
                                        <p:tgtEl>
                                          <p:spTgt spid="33"/>
                                        </p:tgtEl>
                                        <p:attrNameLst>
                                          <p:attrName>style.visibility</p:attrName>
                                        </p:attrNameLst>
                                      </p:cBhvr>
                                      <p:to>
                                        <p:strVal val="visible"/>
                                      </p:to>
                                    </p:set>
                                  </p:childTnLst>
                                </p:cTn>
                              </p:par>
                            </p:childTnLst>
                          </p:cTn>
                        </p:par>
                        <p:par>
                          <p:cTn id="100" fill="hold">
                            <p:stCondLst>
                              <p:cond delay="1350"/>
                            </p:stCondLst>
                            <p:childTnLst>
                              <p:par>
                                <p:cTn id="101" presetID="1" presetClass="entr" presetSubtype="0" fill="hold" nodeType="afterEffect">
                                  <p:stCondLst>
                                    <p:cond delay="150"/>
                                  </p:stCondLst>
                                  <p:childTnLst>
                                    <p:set>
                                      <p:cBhvr>
                                        <p:cTn id="102" dur="1" fill="hold">
                                          <p:stCondLst>
                                            <p:cond delay="0"/>
                                          </p:stCondLst>
                                        </p:cTn>
                                        <p:tgtEl>
                                          <p:spTgt spid="34"/>
                                        </p:tgtEl>
                                        <p:attrNameLst>
                                          <p:attrName>style.visibility</p:attrName>
                                        </p:attrNameLst>
                                      </p:cBhvr>
                                      <p:to>
                                        <p:strVal val="visible"/>
                                      </p:to>
                                    </p:set>
                                  </p:childTnLst>
                                </p:cTn>
                              </p:par>
                            </p:childTnLst>
                          </p:cTn>
                        </p:par>
                        <p:par>
                          <p:cTn id="103" fill="hold">
                            <p:stCondLst>
                              <p:cond delay="1500"/>
                            </p:stCondLst>
                            <p:childTnLst>
                              <p:par>
                                <p:cTn id="104" presetID="1" presetClass="entr" presetSubtype="0" fill="hold" nodeType="afterEffect">
                                  <p:stCondLst>
                                    <p:cond delay="150"/>
                                  </p:stCondLst>
                                  <p:childTnLst>
                                    <p:set>
                                      <p:cBhvr>
                                        <p:cTn id="105" dur="1" fill="hold">
                                          <p:stCondLst>
                                            <p:cond delay="0"/>
                                          </p:stCondLst>
                                        </p:cTn>
                                        <p:tgtEl>
                                          <p:spTgt spid="35"/>
                                        </p:tgtEl>
                                        <p:attrNameLst>
                                          <p:attrName>style.visibility</p:attrName>
                                        </p:attrNameLst>
                                      </p:cBhvr>
                                      <p:to>
                                        <p:strVal val="visible"/>
                                      </p:to>
                                    </p:set>
                                  </p:childTnLst>
                                </p:cTn>
                              </p:par>
                            </p:childTnLst>
                          </p:cTn>
                        </p:par>
                        <p:par>
                          <p:cTn id="106" fill="hold">
                            <p:stCondLst>
                              <p:cond delay="1650"/>
                            </p:stCondLst>
                            <p:childTnLst>
                              <p:par>
                                <p:cTn id="107" presetID="1" presetClass="entr" presetSubtype="0" fill="hold" nodeType="afterEffect">
                                  <p:stCondLst>
                                    <p:cond delay="150"/>
                                  </p:stCondLst>
                                  <p:childTnLst>
                                    <p:set>
                                      <p:cBhvr>
                                        <p:cTn id="108" dur="1" fill="hold">
                                          <p:stCondLst>
                                            <p:cond delay="0"/>
                                          </p:stCondLst>
                                        </p:cTn>
                                        <p:tgtEl>
                                          <p:spTgt spid="36"/>
                                        </p:tgtEl>
                                        <p:attrNameLst>
                                          <p:attrName>style.visibility</p:attrName>
                                        </p:attrNameLst>
                                      </p:cBhvr>
                                      <p:to>
                                        <p:strVal val="visible"/>
                                      </p:to>
                                    </p:set>
                                  </p:childTnLst>
                                </p:cTn>
                              </p:par>
                            </p:childTnLst>
                          </p:cTn>
                        </p:par>
                        <p:par>
                          <p:cTn id="109" fill="hold">
                            <p:stCondLst>
                              <p:cond delay="1800"/>
                            </p:stCondLst>
                            <p:childTnLst>
                              <p:par>
                                <p:cTn id="110" presetID="1" presetClass="entr" presetSubtype="0" fill="hold" nodeType="afterEffect">
                                  <p:stCondLst>
                                    <p:cond delay="150"/>
                                  </p:stCondLst>
                                  <p:childTnLst>
                                    <p:set>
                                      <p:cBhvr>
                                        <p:cTn id="111" dur="1" fill="hold">
                                          <p:stCondLst>
                                            <p:cond delay="0"/>
                                          </p:stCondLst>
                                        </p:cTn>
                                        <p:tgtEl>
                                          <p:spTgt spid="37"/>
                                        </p:tgtEl>
                                        <p:attrNameLst>
                                          <p:attrName>style.visibility</p:attrName>
                                        </p:attrNameLst>
                                      </p:cBhvr>
                                      <p:to>
                                        <p:strVal val="visible"/>
                                      </p:to>
                                    </p:set>
                                  </p:childTnLst>
                                </p:cTn>
                              </p:par>
                            </p:childTnLst>
                          </p:cTn>
                        </p:par>
                        <p:par>
                          <p:cTn id="112" fill="hold">
                            <p:stCondLst>
                              <p:cond delay="1950"/>
                            </p:stCondLst>
                            <p:childTnLst>
                              <p:par>
                                <p:cTn id="113" presetID="1" presetClass="entr" presetSubtype="0" fill="hold" nodeType="afterEffect">
                                  <p:stCondLst>
                                    <p:cond delay="150"/>
                                  </p:stCondLst>
                                  <p:childTnLst>
                                    <p:set>
                                      <p:cBhvr>
                                        <p:cTn id="114" dur="1" fill="hold">
                                          <p:stCondLst>
                                            <p:cond delay="0"/>
                                          </p:stCondLst>
                                        </p:cTn>
                                        <p:tgtEl>
                                          <p:spTgt spid="38"/>
                                        </p:tgtEl>
                                        <p:attrNameLst>
                                          <p:attrName>style.visibility</p:attrName>
                                        </p:attrNameLst>
                                      </p:cBhvr>
                                      <p:to>
                                        <p:strVal val="visible"/>
                                      </p:to>
                                    </p:set>
                                  </p:childTnLst>
                                </p:cTn>
                              </p:par>
                            </p:childTnLst>
                          </p:cTn>
                        </p:par>
                        <p:par>
                          <p:cTn id="115" fill="hold">
                            <p:stCondLst>
                              <p:cond delay="2100"/>
                            </p:stCondLst>
                            <p:childTnLst>
                              <p:par>
                                <p:cTn id="116" presetID="1" presetClass="entr" presetSubtype="0" fill="hold" nodeType="afterEffect">
                                  <p:stCondLst>
                                    <p:cond delay="150"/>
                                  </p:stCondLst>
                                  <p:childTnLst>
                                    <p:set>
                                      <p:cBhvr>
                                        <p:cTn id="117" dur="1" fill="hold">
                                          <p:stCondLst>
                                            <p:cond delay="0"/>
                                          </p:stCondLst>
                                        </p:cTn>
                                        <p:tgtEl>
                                          <p:spTgt spid="39"/>
                                        </p:tgtEl>
                                        <p:attrNameLst>
                                          <p:attrName>style.visibility</p:attrName>
                                        </p:attrNameLst>
                                      </p:cBhvr>
                                      <p:to>
                                        <p:strVal val="visible"/>
                                      </p:to>
                                    </p:set>
                                  </p:childTnLst>
                                </p:cTn>
                              </p:par>
                            </p:childTnLst>
                          </p:cTn>
                        </p:par>
                        <p:par>
                          <p:cTn id="118" fill="hold">
                            <p:stCondLst>
                              <p:cond delay="2250"/>
                            </p:stCondLst>
                            <p:childTnLst>
                              <p:par>
                                <p:cTn id="119" presetID="1" presetClass="entr" presetSubtype="0" fill="hold" nodeType="afterEffect">
                                  <p:stCondLst>
                                    <p:cond delay="150"/>
                                  </p:stCondLst>
                                  <p:childTnLst>
                                    <p:set>
                                      <p:cBhvr>
                                        <p:cTn id="120" dur="1" fill="hold">
                                          <p:stCondLst>
                                            <p:cond delay="0"/>
                                          </p:stCondLst>
                                        </p:cTn>
                                        <p:tgtEl>
                                          <p:spTgt spid="40"/>
                                        </p:tgtEl>
                                        <p:attrNameLst>
                                          <p:attrName>style.visibility</p:attrName>
                                        </p:attrNameLst>
                                      </p:cBhvr>
                                      <p:to>
                                        <p:strVal val="visible"/>
                                      </p:to>
                                    </p:set>
                                  </p:childTnLst>
                                </p:cTn>
                              </p:par>
                            </p:childTnLst>
                          </p:cTn>
                        </p:par>
                        <p:par>
                          <p:cTn id="121" fill="hold">
                            <p:stCondLst>
                              <p:cond delay="2400"/>
                            </p:stCondLst>
                            <p:childTnLst>
                              <p:par>
                                <p:cTn id="122" presetID="1" presetClass="entr" presetSubtype="0" fill="hold" nodeType="afterEffect">
                                  <p:stCondLst>
                                    <p:cond delay="150"/>
                                  </p:stCondLst>
                                  <p:childTnLst>
                                    <p:set>
                                      <p:cBhvr>
                                        <p:cTn id="123" dur="1" fill="hold">
                                          <p:stCondLst>
                                            <p:cond delay="0"/>
                                          </p:stCondLst>
                                        </p:cTn>
                                        <p:tgtEl>
                                          <p:spTgt spid="41"/>
                                        </p:tgtEl>
                                        <p:attrNameLst>
                                          <p:attrName>style.visibility</p:attrName>
                                        </p:attrNameLst>
                                      </p:cBhvr>
                                      <p:to>
                                        <p:strVal val="visible"/>
                                      </p:to>
                                    </p:set>
                                  </p:childTnLst>
                                </p:cTn>
                              </p:par>
                            </p:childTnLst>
                          </p:cTn>
                        </p:par>
                        <p:par>
                          <p:cTn id="124" fill="hold">
                            <p:stCondLst>
                              <p:cond delay="2550"/>
                            </p:stCondLst>
                            <p:childTnLst>
                              <p:par>
                                <p:cTn id="125" presetID="1" presetClass="entr" presetSubtype="0" fill="hold" nodeType="afterEffect">
                                  <p:stCondLst>
                                    <p:cond delay="150"/>
                                  </p:stCondLst>
                                  <p:childTnLst>
                                    <p:set>
                                      <p:cBhvr>
                                        <p:cTn id="1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BBD1EB-1567-92D7-82BD-F49C9E1340A3}"/>
              </a:ext>
            </a:extLst>
          </p:cNvPr>
          <p:cNvSpPr>
            <a:spLocks noGrp="1"/>
          </p:cNvSpPr>
          <p:nvPr>
            <p:ph type="body" sz="quarter" idx="10"/>
          </p:nvPr>
        </p:nvSpPr>
        <p:spPr/>
        <p:txBody>
          <a:bodyPr/>
          <a:lstStyle/>
          <a:p>
            <a:r>
              <a:rPr lang="en-US" noProof="0" dirty="0"/>
              <a:t>Wavelet Transform</a:t>
            </a:r>
          </a:p>
        </p:txBody>
      </p:sp>
      <p:sp>
        <p:nvSpPr>
          <p:cNvPr id="3" name="Text Placeholder 2">
            <a:extLst>
              <a:ext uri="{FF2B5EF4-FFF2-40B4-BE49-F238E27FC236}">
                <a16:creationId xmlns:a16="http://schemas.microsoft.com/office/drawing/2014/main" id="{C2C64040-47DE-6FC5-E157-80BACD5B8056}"/>
              </a:ext>
            </a:extLst>
          </p:cNvPr>
          <p:cNvSpPr>
            <a:spLocks noGrp="1"/>
          </p:cNvSpPr>
          <p:nvPr>
            <p:ph type="body" sz="quarter" idx="11"/>
          </p:nvPr>
        </p:nvSpPr>
        <p:spPr/>
        <p:txBody>
          <a:bodyPr>
            <a:normAutofit lnSpcReduction="10000"/>
          </a:bodyPr>
          <a:lstStyle/>
          <a:p>
            <a:r>
              <a:rPr lang="en-US" noProof="0" dirty="0"/>
              <a:t>Gabor Wavelet </a:t>
            </a:r>
          </a:p>
        </p:txBody>
      </p:sp>
      <p:sp>
        <p:nvSpPr>
          <p:cNvPr id="4" name="Slide Number Placeholder 3">
            <a:extLst>
              <a:ext uri="{FF2B5EF4-FFF2-40B4-BE49-F238E27FC236}">
                <a16:creationId xmlns:a16="http://schemas.microsoft.com/office/drawing/2014/main" id="{31276BFC-AFD4-BB49-0A09-0A0C82CCF8CF}"/>
              </a:ext>
            </a:extLst>
          </p:cNvPr>
          <p:cNvSpPr>
            <a:spLocks noGrp="1"/>
          </p:cNvSpPr>
          <p:nvPr>
            <p:ph type="sldNum" sz="quarter" idx="14"/>
          </p:nvPr>
        </p:nvSpPr>
        <p:spPr/>
        <p:txBody>
          <a:bodyPr/>
          <a:lstStyle/>
          <a:p>
            <a:fld id="{0EEBFCD7-29E6-4DFE-8E20-64791BD90B44}" type="slidenum">
              <a:rPr lang="en-US" noProof="0" smtClean="0"/>
              <a:pPr/>
              <a:t>14</a:t>
            </a:fld>
            <a:endParaRPr lang="en-US" noProof="0" dirty="0"/>
          </a:p>
        </p:txBody>
      </p:sp>
      <mc:AlternateContent xmlns:mc="http://schemas.openxmlformats.org/markup-compatibility/2006">
        <mc:Choice xmlns:a14="http://schemas.microsoft.com/office/drawing/2010/main" Requires="a14">
          <p:sp>
            <p:nvSpPr>
              <p:cNvPr id="18" name="Object 13">
                <a:extLst>
                  <a:ext uri="{FF2B5EF4-FFF2-40B4-BE49-F238E27FC236}">
                    <a16:creationId xmlns:a16="http://schemas.microsoft.com/office/drawing/2014/main" id="{5DF800D2-C5DB-EF1F-0561-EBE541E4431A}"/>
                  </a:ext>
                </a:extLst>
              </p:cNvPr>
              <p:cNvSpPr txBox="1"/>
              <p:nvPr/>
            </p:nvSpPr>
            <p:spPr bwMode="auto">
              <a:xfrm>
                <a:off x="2450257" y="1103055"/>
                <a:ext cx="3747736" cy="819061"/>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b="0" i="1" noProof="0" smtClean="0">
                                  <a:solidFill>
                                    <a:srgbClr val="000000"/>
                                  </a:solidFill>
                                  <a:latin typeface="Cambria Math" panose="02040503050406030204" pitchFamily="18" charset="0"/>
                                </a:rPr>
                                <m:t>𝑖</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000000"/>
                                      </a:solidFill>
                                      <a:latin typeface="Cambria Math" panose="02040503050406030204" pitchFamily="18" charset="0"/>
                                    </a:rPr>
                                    <m:t>𝑡</m:t>
                                  </m:r>
                                </m:e>
                                <m:sup>
                                  <m:r>
                                    <a:rPr lang="en-US" sz="1600" i="1" noProof="0">
                                      <a:solidFill>
                                        <a:srgbClr val="000000"/>
                                      </a:solidFill>
                                      <a:latin typeface="Cambria Math" panose="02040503050406030204" pitchFamily="18" charset="0"/>
                                    </a:rPr>
                                    <m:t>2</m:t>
                                  </m:r>
                                </m:sup>
                              </m:sSup>
                            </m:e>
                          </m:d>
                        </m:e>
                      </m:func>
                    </m:oMath>
                  </m:oMathPara>
                </a14:m>
                <a:endParaRPr lang="en-US" sz="1600" noProof="0" dirty="0"/>
              </a:p>
            </p:txBody>
          </p:sp>
        </mc:Choice>
        <mc:Fallback>
          <p:sp>
            <p:nvSpPr>
              <p:cNvPr id="18" name="Object 13">
                <a:extLst>
                  <a:ext uri="{FF2B5EF4-FFF2-40B4-BE49-F238E27FC236}">
                    <a16:creationId xmlns:a16="http://schemas.microsoft.com/office/drawing/2014/main" id="{5DF800D2-C5DB-EF1F-0561-EBE541E4431A}"/>
                  </a:ext>
                </a:extLst>
              </p:cNvPr>
              <p:cNvSpPr txBox="1">
                <a:spLocks noRot="1" noChangeAspect="1" noMove="1" noResize="1" noEditPoints="1" noAdjustHandles="1" noChangeArrowheads="1" noChangeShapeType="1" noTextEdit="1"/>
              </p:cNvSpPr>
              <p:nvPr/>
            </p:nvSpPr>
            <p:spPr bwMode="auto">
              <a:xfrm>
                <a:off x="2450257" y="1103055"/>
                <a:ext cx="3747736" cy="8190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Object 15">
                <a:extLst>
                  <a:ext uri="{FF2B5EF4-FFF2-40B4-BE49-F238E27FC236}">
                    <a16:creationId xmlns:a16="http://schemas.microsoft.com/office/drawing/2014/main" id="{EC682937-D805-B1BC-11DA-0EDA0E87F978}"/>
                  </a:ext>
                </a:extLst>
              </p:cNvPr>
              <p:cNvSpPr txBox="1"/>
              <p:nvPr/>
            </p:nvSpPr>
            <p:spPr bwMode="auto">
              <a:xfrm>
                <a:off x="2502251" y="2131123"/>
                <a:ext cx="369009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d>
                        </m:e>
                      </m:func>
                    </m:oMath>
                  </m:oMathPara>
                </a14:m>
                <a:endParaRPr lang="en-US" sz="1400" noProof="0" dirty="0"/>
              </a:p>
            </p:txBody>
          </p:sp>
        </mc:Choice>
        <mc:Fallback>
          <p:sp>
            <p:nvSpPr>
              <p:cNvPr id="19" name="Object 15">
                <a:extLst>
                  <a:ext uri="{FF2B5EF4-FFF2-40B4-BE49-F238E27FC236}">
                    <a16:creationId xmlns:a16="http://schemas.microsoft.com/office/drawing/2014/main" id="{EC682937-D805-B1BC-11DA-0EDA0E87F978}"/>
                  </a:ext>
                </a:extLst>
              </p:cNvPr>
              <p:cNvSpPr txBox="1">
                <a:spLocks noRot="1" noChangeAspect="1" noMove="1" noResize="1" noEditPoints="1" noAdjustHandles="1" noChangeArrowheads="1" noChangeShapeType="1" noTextEdit="1"/>
              </p:cNvSpPr>
              <p:nvPr/>
            </p:nvSpPr>
            <p:spPr bwMode="auto">
              <a:xfrm>
                <a:off x="2502251" y="2131123"/>
                <a:ext cx="3690097" cy="7810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1">
                <a:extLst>
                  <a:ext uri="{FF2B5EF4-FFF2-40B4-BE49-F238E27FC236}">
                    <a16:creationId xmlns:a16="http://schemas.microsoft.com/office/drawing/2014/main" id="{0330A443-D1A4-E57D-988A-FFE5B2942AC3}"/>
                  </a:ext>
                </a:extLst>
              </p:cNvPr>
              <p:cNvSpPr txBox="1"/>
              <p:nvPr/>
            </p:nvSpPr>
            <p:spPr>
              <a:xfrm>
                <a:off x="2697570" y="3094896"/>
                <a:ext cx="3014928" cy="1073179"/>
              </a:xfrm>
              <a:prstGeom prst="rect">
                <a:avLst/>
              </a:prstGeom>
              <a:noFill/>
            </p:spPr>
            <p:txBody>
              <a:bodyPr wrap="square" rtlCol="0">
                <a:spAutoFit/>
              </a:bodyPr>
              <a:lstStyle/>
              <a:p>
                <a:pPr>
                  <a:tabLst>
                    <a:tab pos="1077913" algn="l"/>
                  </a:tabLst>
                </a:pPr>
                <a:r>
                  <a:rPr lang="en-US" i="1" noProof="0" dirty="0">
                    <a:solidFill>
                      <a:srgbClr val="FFC000"/>
                    </a:solidFill>
                    <a:latin typeface="Cambria Math" panose="02040503050406030204" pitchFamily="18" charset="0"/>
                    <a:ea typeface="Cambria Math" panose="02040503050406030204" pitchFamily="18" charset="0"/>
                    <a:sym typeface="Symbol" panose="05050102010706020507" pitchFamily="18" charset="2"/>
                  </a:rPr>
                  <a:t></a:t>
                </a:r>
                <a:r>
                  <a:rPr lang="en-US" i="1" baseline="-25000" noProof="0" dirty="0">
                    <a:solidFill>
                      <a:srgbClr val="FFC00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c</a:t>
                </a:r>
                <a:r>
                  <a:rPr lang="en-US" noProof="0" dirty="0">
                    <a:solidFill>
                      <a:srgbClr val="FFC000"/>
                    </a:solidFill>
                    <a:latin typeface="Cambria Math" panose="02040503050406030204" pitchFamily="18" charset="0"/>
                    <a:ea typeface="Cambria Math" panose="02040503050406030204" pitchFamily="18" charset="0"/>
                    <a:cs typeface="Times New Roman" panose="02020603050405020304" pitchFamily="18" charset="0"/>
                  </a:rPr>
                  <a:t>  </a:t>
                </a:r>
                <a:r>
                  <a:rPr lang="en-US" noProof="0" dirty="0">
                    <a:solidFill>
                      <a:srgbClr val="FFC000"/>
                    </a:solidFill>
                    <a:cs typeface="Times New Roman" panose="02020603050405020304" pitchFamily="18" charset="0"/>
                  </a:rPr>
                  <a:t>	</a:t>
                </a:r>
                <a:r>
                  <a:rPr lang="en-US" noProof="0" dirty="0">
                    <a:latin typeface="Aptos" panose="020B0004020202020204" pitchFamily="34" charset="0"/>
                    <a:cs typeface="Times New Roman" panose="02020603050405020304" pitchFamily="18" charset="0"/>
                  </a:rPr>
                  <a:t>central frequency</a:t>
                </a:r>
                <a:endParaRPr lang="en-US" noProof="0" dirty="0">
                  <a:cs typeface="Times New Roman" panose="02020603050405020304" pitchFamily="18" charset="0"/>
                </a:endParaRPr>
              </a:p>
              <a:p>
                <a:pPr>
                  <a:tabLst>
                    <a:tab pos="1077913" algn="l"/>
                  </a:tabLst>
                </a:pPr>
                <a:r>
                  <a:rPr lang="en-US" i="1" noProof="0" dirty="0">
                    <a:solidFill>
                      <a:srgbClr val="00B0F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i="1" baseline="-25000" noProof="0" dirty="0">
                    <a:solidFill>
                      <a:srgbClr val="00B0F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noProof="0" dirty="0">
                    <a:cs typeface="Times New Roman" panose="02020603050405020304" pitchFamily="18" charset="0"/>
                  </a:rPr>
                  <a:t>  	</a:t>
                </a:r>
                <a:r>
                  <a:rPr lang="en-US" noProof="0" dirty="0">
                    <a:latin typeface="Aptos" panose="020B0004020202020204" pitchFamily="34" charset="0"/>
                    <a:cs typeface="Times New Roman" panose="02020603050405020304" pitchFamily="18" charset="0"/>
                  </a:rPr>
                  <a:t>frequency spread</a:t>
                </a:r>
                <a:endParaRPr lang="en-US" noProof="0" dirty="0">
                  <a:cs typeface="Times New Roman" panose="02020603050405020304" pitchFamily="18" charset="0"/>
                </a:endParaRPr>
              </a:p>
              <a:p>
                <a:pPr>
                  <a:tabLst>
                    <a:tab pos="1077913" algn="l"/>
                  </a:tabLst>
                </a:pPr>
                <a14:m>
                  <m:oMath xmlns:m="http://schemas.openxmlformats.org/officeDocument/2006/math">
                    <m:sSub>
                      <m:sSubPr>
                        <m:ctrlPr>
                          <a:rPr lang="en-US" sz="1800" i="1" noProof="0" smtClean="0">
                            <a:solidFill>
                              <a:srgbClr val="008040"/>
                            </a:solidFill>
                            <a:latin typeface="Cambria Math" panose="02040503050406030204" pitchFamily="18" charset="0"/>
                          </a:rPr>
                        </m:ctrlPr>
                      </m:sSubPr>
                      <m:e>
                        <m:r>
                          <a:rPr lang="en-US" sz="1800" i="1" noProof="0">
                            <a:solidFill>
                              <a:srgbClr val="008040"/>
                            </a:solidFill>
                            <a:latin typeface="Cambria Math" panose="02040503050406030204" pitchFamily="18" charset="0"/>
                          </a:rPr>
                          <m:t>𝜎</m:t>
                        </m:r>
                      </m:e>
                      <m:sub>
                        <m:r>
                          <a:rPr lang="en-US" sz="1800" i="1" noProof="0">
                            <a:solidFill>
                              <a:srgbClr val="008040"/>
                            </a:solidFill>
                            <a:latin typeface="Cambria Math" panose="02040503050406030204" pitchFamily="18" charset="0"/>
                          </a:rPr>
                          <m:t>𝑡</m:t>
                        </m:r>
                      </m:sub>
                    </m:sSub>
                    <m:r>
                      <a:rPr lang="en-US" sz="1800" i="1" noProof="0">
                        <a:solidFill>
                          <a:srgbClr val="000000"/>
                        </a:solidFill>
                        <a:latin typeface="Cambria Math" panose="02040503050406030204" pitchFamily="18" charset="0"/>
                      </a:rPr>
                      <m:t>=</m:t>
                    </m:r>
                    <m:f>
                      <m:fPr>
                        <m:ctrlPr>
                          <a:rPr lang="en-US" sz="1800" i="1" noProof="0">
                            <a:solidFill>
                              <a:srgbClr val="000000"/>
                            </a:solidFill>
                            <a:latin typeface="Cambria Math" panose="02040503050406030204" pitchFamily="18" charset="0"/>
                          </a:rPr>
                        </m:ctrlPr>
                      </m:fPr>
                      <m:num>
                        <m:r>
                          <a:rPr lang="en-US" sz="1800" i="1" noProof="0">
                            <a:solidFill>
                              <a:srgbClr val="000000"/>
                            </a:solidFill>
                            <a:latin typeface="Cambria Math" panose="02040503050406030204" pitchFamily="18" charset="0"/>
                          </a:rPr>
                          <m:t>1</m:t>
                        </m:r>
                      </m:num>
                      <m:den>
                        <m:r>
                          <a:rPr lang="en-US" sz="1800" i="1" noProof="0">
                            <a:solidFill>
                              <a:srgbClr val="000000"/>
                            </a:solidFill>
                            <a:latin typeface="Cambria Math" panose="02040503050406030204" pitchFamily="18" charset="0"/>
                          </a:rPr>
                          <m:t>2</m:t>
                        </m:r>
                        <m:sSub>
                          <m:sSubPr>
                            <m:ctrlPr>
                              <a:rPr lang="en-US" sz="1800" i="1" noProof="0">
                                <a:solidFill>
                                  <a:srgbClr val="50B0D6"/>
                                </a:solidFill>
                                <a:latin typeface="Cambria Math" panose="02040503050406030204" pitchFamily="18" charset="0"/>
                              </a:rPr>
                            </m:ctrlPr>
                          </m:sSubPr>
                          <m:e>
                            <m:r>
                              <a:rPr lang="en-US" sz="1800" i="1" noProof="0">
                                <a:solidFill>
                                  <a:srgbClr val="50B0D6"/>
                                </a:solidFill>
                                <a:latin typeface="Cambria Math" panose="02040503050406030204" pitchFamily="18" charset="0"/>
                              </a:rPr>
                              <m:t>𝜎</m:t>
                            </m:r>
                          </m:e>
                          <m:sub>
                            <m:r>
                              <a:rPr lang="en-US" sz="1800" i="1" noProof="0">
                                <a:solidFill>
                                  <a:srgbClr val="50B0D6"/>
                                </a:solidFill>
                                <a:latin typeface="Cambria Math" panose="02040503050406030204" pitchFamily="18" charset="0"/>
                              </a:rPr>
                              <m:t>𝜔</m:t>
                            </m:r>
                          </m:sub>
                        </m:sSub>
                      </m:den>
                    </m:f>
                    <m:r>
                      <a:rPr lang="en-US" sz="1800" i="1" noProof="0">
                        <a:solidFill>
                          <a:srgbClr val="50B0D6"/>
                        </a:solidFill>
                        <a:latin typeface="Cambria Math" panose="02040503050406030204" pitchFamily="18" charset="0"/>
                      </a:rPr>
                      <m:t> </m:t>
                    </m:r>
                  </m:oMath>
                </a14:m>
                <a:r>
                  <a:rPr lang="en-US" noProof="0" dirty="0">
                    <a:cs typeface="Times New Roman" panose="02020603050405020304" pitchFamily="18" charset="0"/>
                  </a:rPr>
                  <a:t>	</a:t>
                </a:r>
                <a:r>
                  <a:rPr lang="en-US" noProof="0" dirty="0">
                    <a:latin typeface="Aptos" panose="020B0004020202020204" pitchFamily="34" charset="0"/>
                    <a:cs typeface="Times New Roman" panose="02020603050405020304" pitchFamily="18" charset="0"/>
                  </a:rPr>
                  <a:t>time spread</a:t>
                </a:r>
              </a:p>
            </p:txBody>
          </p:sp>
        </mc:Choice>
        <mc:Fallback>
          <p:sp>
            <p:nvSpPr>
              <p:cNvPr id="29" name="TextBox 1">
                <a:extLst>
                  <a:ext uri="{FF2B5EF4-FFF2-40B4-BE49-F238E27FC236}">
                    <a16:creationId xmlns:a16="http://schemas.microsoft.com/office/drawing/2014/main" id="{0330A443-D1A4-E57D-988A-FFE5B2942AC3}"/>
                  </a:ext>
                </a:extLst>
              </p:cNvPr>
              <p:cNvSpPr txBox="1">
                <a:spLocks noRot="1" noChangeAspect="1" noMove="1" noResize="1" noEditPoints="1" noAdjustHandles="1" noChangeArrowheads="1" noChangeShapeType="1" noTextEdit="1"/>
              </p:cNvSpPr>
              <p:nvPr/>
            </p:nvSpPr>
            <p:spPr>
              <a:xfrm>
                <a:off x="2697570" y="3094896"/>
                <a:ext cx="3014928" cy="1073179"/>
              </a:xfrm>
              <a:prstGeom prst="rect">
                <a:avLst/>
              </a:prstGeom>
              <a:blipFill>
                <a:blip r:embed="rId5"/>
                <a:stretch>
                  <a:fillRect l="-1822" t="-4545" r="-1012" b="-568"/>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A4C13F31-9C55-B190-60AF-62871665CC7A}"/>
              </a:ext>
            </a:extLst>
          </p:cNvPr>
          <p:cNvCxnSpPr>
            <a:cxnSpLocks/>
          </p:cNvCxnSpPr>
          <p:nvPr/>
        </p:nvCxnSpPr>
        <p:spPr>
          <a:xfrm flipV="1">
            <a:off x="7992886" y="4520325"/>
            <a:ext cx="0" cy="19123"/>
          </a:xfrm>
          <a:prstGeom prst="line">
            <a:avLst/>
          </a:prstGeom>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059F554C-BB50-4786-5B4C-8F3D84A9DC49}"/>
              </a:ext>
            </a:extLst>
          </p:cNvPr>
          <p:cNvGrpSpPr/>
          <p:nvPr/>
        </p:nvGrpSpPr>
        <p:grpSpPr>
          <a:xfrm>
            <a:off x="3230565" y="4064593"/>
            <a:ext cx="6348452" cy="2423320"/>
            <a:chOff x="2948041" y="3768372"/>
            <a:chExt cx="6348452" cy="2423320"/>
          </a:xfrm>
        </p:grpSpPr>
        <p:pic>
          <p:nvPicPr>
            <p:cNvPr id="73" name="Picture 7" descr="A picture containing line, plot, diagram, parallel&#10;&#10;Description automatically generated">
              <a:extLst>
                <a:ext uri="{FF2B5EF4-FFF2-40B4-BE49-F238E27FC236}">
                  <a16:creationId xmlns:a16="http://schemas.microsoft.com/office/drawing/2014/main" id="{3F2C1D5D-136E-BAF1-A6DE-33DBB8B33EE3}"/>
                </a:ext>
              </a:extLst>
            </p:cNvPr>
            <p:cNvPicPr>
              <a:picLocks noChangeAspect="1"/>
            </p:cNvPicPr>
            <p:nvPr/>
          </p:nvPicPr>
          <p:blipFill>
            <a:blip r:embed="rId6"/>
            <a:stretch>
              <a:fillRect/>
            </a:stretch>
          </p:blipFill>
          <p:spPr>
            <a:xfrm>
              <a:off x="2948041" y="4074546"/>
              <a:ext cx="6348452" cy="2117146"/>
            </a:xfrm>
            <a:prstGeom prst="rect">
              <a:avLst/>
            </a:prstGeom>
          </p:spPr>
        </p:pic>
        <p:cxnSp>
          <p:nvCxnSpPr>
            <p:cNvPr id="74" name="Straight Connector 22">
              <a:extLst>
                <a:ext uri="{FF2B5EF4-FFF2-40B4-BE49-F238E27FC236}">
                  <a16:creationId xmlns:a16="http://schemas.microsoft.com/office/drawing/2014/main" id="{A8A81A8D-1D7C-3119-ED03-98C61776FA44}"/>
                </a:ext>
              </a:extLst>
            </p:cNvPr>
            <p:cNvCxnSpPr>
              <a:cxnSpLocks/>
            </p:cNvCxnSpPr>
            <p:nvPr/>
          </p:nvCxnSpPr>
          <p:spPr>
            <a:xfrm>
              <a:off x="4517654" y="4443878"/>
              <a:ext cx="514155"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5" name="TextBox 23">
              <a:extLst>
                <a:ext uri="{FF2B5EF4-FFF2-40B4-BE49-F238E27FC236}">
                  <a16:creationId xmlns:a16="http://schemas.microsoft.com/office/drawing/2014/main" id="{445FCE2D-AF8C-C382-8DD9-F97AA59F0C91}"/>
                </a:ext>
              </a:extLst>
            </p:cNvPr>
            <p:cNvSpPr txBox="1"/>
            <p:nvPr/>
          </p:nvSpPr>
          <p:spPr>
            <a:xfrm>
              <a:off x="4984092" y="4064994"/>
              <a:ext cx="469345" cy="369332"/>
            </a:xfrm>
            <a:prstGeom prst="rect">
              <a:avLst/>
            </a:prstGeom>
            <a:noFill/>
          </p:spPr>
          <p:txBody>
            <a:bodyPr wrap="square">
              <a:spAutoFit/>
            </a:bodyPr>
            <a:lstStyle/>
            <a:p>
              <a:r>
                <a:rPr lang="en-US" i="1" noProof="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a:t>
              </a:r>
              <a:r>
                <a:rPr lang="en-US" i="1" baseline="-25000" noProof="0"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a:t>t</a:t>
              </a:r>
              <a:endParaRPr lang="en-US" noProof="0" dirty="0">
                <a:solidFill>
                  <a:srgbClr val="00B050"/>
                </a:solidFill>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76" name="TextBox 12">
                  <a:extLst>
                    <a:ext uri="{FF2B5EF4-FFF2-40B4-BE49-F238E27FC236}">
                      <a16:creationId xmlns:a16="http://schemas.microsoft.com/office/drawing/2014/main" id="{333CB680-4A84-3911-023C-701DF8A2D8DC}"/>
                    </a:ext>
                  </a:extLst>
                </p:cNvPr>
                <p:cNvSpPr txBox="1"/>
                <p:nvPr/>
              </p:nvSpPr>
              <p:spPr>
                <a:xfrm>
                  <a:off x="7930419" y="3768372"/>
                  <a:ext cx="51667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noProof="0" smtClean="0">
                                <a:solidFill>
                                  <a:srgbClr val="FF8000"/>
                                </a:solidFill>
                                <a:latin typeface="Cambria Math" panose="02040503050406030204" pitchFamily="18" charset="0"/>
                              </a:rPr>
                            </m:ctrlPr>
                          </m:sSubPr>
                          <m:e>
                            <m:r>
                              <a:rPr lang="en-US" i="1" noProof="0">
                                <a:solidFill>
                                  <a:srgbClr val="FF8000"/>
                                </a:solidFill>
                                <a:latin typeface="Cambria Math" panose="02040503050406030204" pitchFamily="18" charset="0"/>
                              </a:rPr>
                              <m:t>𝜔</m:t>
                            </m:r>
                          </m:e>
                          <m:sub>
                            <m:r>
                              <a:rPr lang="en-US" i="1" noProof="0">
                                <a:solidFill>
                                  <a:srgbClr val="FF8000"/>
                                </a:solidFill>
                                <a:latin typeface="Cambria Math" panose="02040503050406030204" pitchFamily="18" charset="0"/>
                              </a:rPr>
                              <m:t>𝑐</m:t>
                            </m:r>
                          </m:sub>
                        </m:sSub>
                      </m:oMath>
                    </m:oMathPara>
                  </a14:m>
                  <a:endParaRPr lang="en-US" noProof="0" dirty="0">
                    <a:solidFill>
                      <a:srgbClr val="DC622D"/>
                    </a:solidFill>
                  </a:endParaRPr>
                </a:p>
              </p:txBody>
            </p:sp>
          </mc:Choice>
          <mc:Fallback>
            <p:sp>
              <p:nvSpPr>
                <p:cNvPr id="76" name="TextBox 12">
                  <a:extLst>
                    <a:ext uri="{FF2B5EF4-FFF2-40B4-BE49-F238E27FC236}">
                      <a16:creationId xmlns:a16="http://schemas.microsoft.com/office/drawing/2014/main" id="{333CB680-4A84-3911-023C-701DF8A2D8DC}"/>
                    </a:ext>
                  </a:extLst>
                </p:cNvPr>
                <p:cNvSpPr txBox="1">
                  <a:spLocks noRot="1" noChangeAspect="1" noMove="1" noResize="1" noEditPoints="1" noAdjustHandles="1" noChangeArrowheads="1" noChangeShapeType="1" noTextEdit="1"/>
                </p:cNvSpPr>
                <p:nvPr/>
              </p:nvSpPr>
              <p:spPr>
                <a:xfrm>
                  <a:off x="7930419" y="3768372"/>
                  <a:ext cx="516678" cy="369332"/>
                </a:xfrm>
                <a:prstGeom prst="rect">
                  <a:avLst/>
                </a:prstGeom>
                <a:blipFill>
                  <a:blip r:embed="rId7"/>
                  <a:stretch>
                    <a:fillRect/>
                  </a:stretch>
                </a:blipFill>
              </p:spPr>
              <p:txBody>
                <a:bodyPr/>
                <a:lstStyle/>
                <a:p>
                  <a:r>
                    <a:rPr lang="en-US">
                      <a:noFill/>
                    </a:rPr>
                    <a:t> </a:t>
                  </a:r>
                </a:p>
              </p:txBody>
            </p:sp>
          </mc:Fallback>
        </mc:AlternateContent>
        <p:cxnSp>
          <p:nvCxnSpPr>
            <p:cNvPr id="77" name="Straight Connector 18">
              <a:extLst>
                <a:ext uri="{FF2B5EF4-FFF2-40B4-BE49-F238E27FC236}">
                  <a16:creationId xmlns:a16="http://schemas.microsoft.com/office/drawing/2014/main" id="{F48D18FA-351A-86CB-71C1-3D9F1A1DCAE2}"/>
                </a:ext>
              </a:extLst>
            </p:cNvPr>
            <p:cNvCxnSpPr>
              <a:cxnSpLocks/>
            </p:cNvCxnSpPr>
            <p:nvPr/>
          </p:nvCxnSpPr>
          <p:spPr>
            <a:xfrm>
              <a:off x="7658518" y="4493173"/>
              <a:ext cx="549042"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8" name="TextBox 20">
                  <a:extLst>
                    <a:ext uri="{FF2B5EF4-FFF2-40B4-BE49-F238E27FC236}">
                      <a16:creationId xmlns:a16="http://schemas.microsoft.com/office/drawing/2014/main" id="{0F6C8C53-3D06-0E08-C8E0-7C0AB552F627}"/>
                    </a:ext>
                  </a:extLst>
                </p:cNvPr>
                <p:cNvSpPr txBox="1"/>
                <p:nvPr/>
              </p:nvSpPr>
              <p:spPr>
                <a:xfrm>
                  <a:off x="8207560" y="4174407"/>
                  <a:ext cx="479075"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noProof="0" smtClean="0">
                                <a:solidFill>
                                  <a:srgbClr val="51B1D7"/>
                                </a:solidFill>
                                <a:latin typeface="Cambria Math" panose="02040503050406030204" pitchFamily="18" charset="0"/>
                              </a:rPr>
                            </m:ctrlPr>
                          </m:sSubPr>
                          <m:e>
                            <m:r>
                              <a:rPr lang="en-US" i="1" noProof="0">
                                <a:solidFill>
                                  <a:srgbClr val="51B1D7"/>
                                </a:solidFill>
                                <a:latin typeface="Cambria Math" panose="02040503050406030204" pitchFamily="18" charset="0"/>
                              </a:rPr>
                              <m:t>𝜎</m:t>
                            </m:r>
                          </m:e>
                          <m:sub>
                            <m:r>
                              <a:rPr lang="en-US" i="1" noProof="0">
                                <a:solidFill>
                                  <a:srgbClr val="51B1D7"/>
                                </a:solidFill>
                                <a:latin typeface="Cambria Math" panose="02040503050406030204" pitchFamily="18" charset="0"/>
                              </a:rPr>
                              <m:t>𝜔</m:t>
                            </m:r>
                          </m:sub>
                        </m:sSub>
                      </m:oMath>
                    </m:oMathPara>
                  </a14:m>
                  <a:endParaRPr lang="en-US" noProof="0" dirty="0"/>
                </a:p>
              </p:txBody>
            </p:sp>
          </mc:Choice>
          <mc:Fallback>
            <p:sp>
              <p:nvSpPr>
                <p:cNvPr id="78" name="TextBox 20">
                  <a:extLst>
                    <a:ext uri="{FF2B5EF4-FFF2-40B4-BE49-F238E27FC236}">
                      <a16:creationId xmlns:a16="http://schemas.microsoft.com/office/drawing/2014/main" id="{0F6C8C53-3D06-0E08-C8E0-7C0AB552F627}"/>
                    </a:ext>
                  </a:extLst>
                </p:cNvPr>
                <p:cNvSpPr txBox="1">
                  <a:spLocks noRot="1" noChangeAspect="1" noMove="1" noResize="1" noEditPoints="1" noAdjustHandles="1" noChangeArrowheads="1" noChangeShapeType="1" noTextEdit="1"/>
                </p:cNvSpPr>
                <p:nvPr/>
              </p:nvSpPr>
              <p:spPr>
                <a:xfrm>
                  <a:off x="8207560" y="4174407"/>
                  <a:ext cx="479075" cy="369332"/>
                </a:xfrm>
                <a:prstGeom prst="rect">
                  <a:avLst/>
                </a:prstGeom>
                <a:blipFill>
                  <a:blip r:embed="rId8"/>
                  <a:stretch>
                    <a:fillRect/>
                  </a:stretch>
                </a:blipFill>
              </p:spPr>
              <p:txBody>
                <a:bodyPr/>
                <a:lstStyle/>
                <a:p>
                  <a:r>
                    <a:rPr lang="en-US">
                      <a:noFill/>
                    </a:rPr>
                    <a:t> </a:t>
                  </a:r>
                </a:p>
              </p:txBody>
            </p:sp>
          </mc:Fallback>
        </mc:AlternateContent>
        <p:cxnSp>
          <p:nvCxnSpPr>
            <p:cNvPr id="86" name="Straight Connector 12">
              <a:extLst>
                <a:ext uri="{FF2B5EF4-FFF2-40B4-BE49-F238E27FC236}">
                  <a16:creationId xmlns:a16="http://schemas.microsoft.com/office/drawing/2014/main" id="{F91F7F03-DF0D-BFA1-836C-FEEBC2696011}"/>
                </a:ext>
              </a:extLst>
            </p:cNvPr>
            <p:cNvCxnSpPr>
              <a:cxnSpLocks/>
            </p:cNvCxnSpPr>
            <p:nvPr/>
          </p:nvCxnSpPr>
          <p:spPr>
            <a:xfrm flipV="1">
              <a:off x="7930419" y="3963722"/>
              <a:ext cx="0" cy="730082"/>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10" name="Object 42">
                <a:extLst>
                  <a:ext uri="{FF2B5EF4-FFF2-40B4-BE49-F238E27FC236}">
                    <a16:creationId xmlns:a16="http://schemas.microsoft.com/office/drawing/2014/main" id="{433E37F1-C100-F482-A306-5C88C9117CFA}"/>
                  </a:ext>
                </a:extLst>
              </p:cNvPr>
              <p:cNvSpPr txBox="1"/>
              <p:nvPr/>
            </p:nvSpPr>
            <p:spPr bwMode="auto">
              <a:xfrm>
                <a:off x="6727539" y="1991155"/>
                <a:ext cx="444726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r>
                                            <a:rPr lang="en-US" sz="1600" i="1" noProof="0">
                                              <a:solidFill>
                                                <a:srgbClr val="FF8000"/>
                                              </a:solidFill>
                                              <a:latin typeface="Cambria Math" panose="02040503050406030204" pitchFamily="18" charset="0"/>
                                            </a:rPr>
                                            <m:t>𝜉</m:t>
                                          </m:r>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000000"/>
                                      </a:solidFill>
                                      <a:latin typeface="Cambria Math" panose="02040503050406030204" pitchFamily="18" charset="0"/>
                                    </a:rPr>
                                    <m:t>𝜔</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p:sp>
            <p:nvSpPr>
              <p:cNvPr id="10" name="Object 42">
                <a:extLst>
                  <a:ext uri="{FF2B5EF4-FFF2-40B4-BE49-F238E27FC236}">
                    <a16:creationId xmlns:a16="http://schemas.microsoft.com/office/drawing/2014/main" id="{433E37F1-C100-F482-A306-5C88C9117CFA}"/>
                  </a:ext>
                </a:extLst>
              </p:cNvPr>
              <p:cNvSpPr txBox="1">
                <a:spLocks noRot="1" noChangeAspect="1" noMove="1" noResize="1" noEditPoints="1" noAdjustHandles="1" noChangeArrowheads="1" noChangeShapeType="1" noTextEdit="1"/>
              </p:cNvSpPr>
              <p:nvPr/>
            </p:nvSpPr>
            <p:spPr bwMode="auto">
              <a:xfrm>
                <a:off x="6727539" y="1991155"/>
                <a:ext cx="4447267" cy="78105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Object 41">
                <a:extLst>
                  <a:ext uri="{FF2B5EF4-FFF2-40B4-BE49-F238E27FC236}">
                    <a16:creationId xmlns:a16="http://schemas.microsoft.com/office/drawing/2014/main" id="{43F60012-ADC8-1989-C2C0-CB970B088A17}"/>
                  </a:ext>
                </a:extLst>
              </p:cNvPr>
              <p:cNvSpPr txBox="1"/>
              <p:nvPr/>
            </p:nvSpPr>
            <p:spPr>
              <a:xfrm>
                <a:off x="6727539" y="1097867"/>
                <a:ext cx="5501561" cy="6604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r>
                                        <a:rPr lang="en-US" sz="1600" i="1" noProof="0">
                                          <a:solidFill>
                                            <a:srgbClr val="000000"/>
                                          </a:solidFill>
                                          <a:latin typeface="Cambria Math" panose="02040503050406030204" pitchFamily="18" charset="0"/>
                                        </a:rPr>
                                        <m:t>−</m:t>
                                      </m:r>
                                      <m:r>
                                        <a:rPr lang="en-US" sz="1600" i="1" noProof="0">
                                          <a:solidFill>
                                            <a:srgbClr val="008040"/>
                                          </a:solidFill>
                                          <a:latin typeface="Cambria Math" panose="02040503050406030204" pitchFamily="18" charset="0"/>
                                        </a:rPr>
                                        <m:t>𝑢</m:t>
                                      </m:r>
                                    </m:e>
                                  </m:d>
                                </m:e>
                                <m:sup>
                                  <m:r>
                                    <a:rPr lang="en-US" sz="1600" i="1" noProof="0">
                                      <a:solidFill>
                                        <a:srgbClr val="000000"/>
                                      </a:solidFill>
                                      <a:latin typeface="Cambria Math" panose="02040503050406030204" pitchFamily="18" charset="0"/>
                                    </a:rPr>
                                    <m:t>2</m:t>
                                  </m:r>
                                </m:sup>
                              </m:sSup>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p:sp>
            <p:nvSpPr>
              <p:cNvPr id="11" name="Object 41">
                <a:extLst>
                  <a:ext uri="{FF2B5EF4-FFF2-40B4-BE49-F238E27FC236}">
                    <a16:creationId xmlns:a16="http://schemas.microsoft.com/office/drawing/2014/main" id="{43F60012-ADC8-1989-C2C0-CB970B088A17}"/>
                  </a:ext>
                </a:extLst>
              </p:cNvPr>
              <p:cNvSpPr txBox="1">
                <a:spLocks noRot="1" noChangeAspect="1" noMove="1" noResize="1" noEditPoints="1" noAdjustHandles="1" noChangeArrowheads="1" noChangeShapeType="1" noTextEdit="1"/>
              </p:cNvSpPr>
              <p:nvPr/>
            </p:nvSpPr>
            <p:spPr>
              <a:xfrm>
                <a:off x="6727539" y="1097867"/>
                <a:ext cx="5501561" cy="660400"/>
              </a:xfrm>
              <a:prstGeom prst="rect">
                <a:avLst/>
              </a:prstGeom>
              <a:blipFill>
                <a:blip r:embed="rId10"/>
                <a:stretch>
                  <a:fillRect b="-16667"/>
                </a:stretch>
              </a:blipFill>
            </p:spPr>
            <p:txBody>
              <a:bodyPr/>
              <a:lstStyle/>
              <a:p>
                <a:r>
                  <a:rPr lang="en-US">
                    <a:noFill/>
                  </a:rPr>
                  <a:t> </a:t>
                </a:r>
              </a:p>
            </p:txBody>
          </p:sp>
        </mc:Fallback>
      </mc:AlternateContent>
      <p:cxnSp>
        <p:nvCxnSpPr>
          <p:cNvPr id="12" name="Straight Arrow Connector 29">
            <a:extLst>
              <a:ext uri="{FF2B5EF4-FFF2-40B4-BE49-F238E27FC236}">
                <a16:creationId xmlns:a16="http://schemas.microsoft.com/office/drawing/2014/main" id="{DE554308-8AB1-C020-7DE2-E75E5EA12DA9}"/>
              </a:ext>
            </a:extLst>
          </p:cNvPr>
          <p:cNvCxnSpPr>
            <a:cxnSpLocks/>
          </p:cNvCxnSpPr>
          <p:nvPr/>
        </p:nvCxnSpPr>
        <p:spPr>
          <a:xfrm>
            <a:off x="5909473" y="1608227"/>
            <a:ext cx="6297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31">
            <a:extLst>
              <a:ext uri="{FF2B5EF4-FFF2-40B4-BE49-F238E27FC236}">
                <a16:creationId xmlns:a16="http://schemas.microsoft.com/office/drawing/2014/main" id="{954BBDD8-E161-A51D-3394-174E5D4AADB0}"/>
              </a:ext>
            </a:extLst>
          </p:cNvPr>
          <p:cNvCxnSpPr>
            <a:cxnSpLocks/>
          </p:cNvCxnSpPr>
          <p:nvPr/>
        </p:nvCxnSpPr>
        <p:spPr>
          <a:xfrm>
            <a:off x="5618280" y="2409293"/>
            <a:ext cx="786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bject 11">
                <a:extLst>
                  <a:ext uri="{FF2B5EF4-FFF2-40B4-BE49-F238E27FC236}">
                    <a16:creationId xmlns:a16="http://schemas.microsoft.com/office/drawing/2014/main" id="{D4905A7C-DB76-183E-9AB8-069887E22A1A}"/>
                  </a:ext>
                </a:extLst>
              </p:cNvPr>
              <p:cNvSpPr txBox="1"/>
              <p:nvPr/>
            </p:nvSpPr>
            <p:spPr>
              <a:xfrm>
                <a:off x="8471282" y="3433240"/>
                <a:ext cx="1212479" cy="859654"/>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i="1" noProof="0">
                              <a:solidFill>
                                <a:srgbClr val="50B0D6"/>
                              </a:solidFill>
                              <a:latin typeface="Cambria Math" panose="02040503050406030204" pitchFamily="18" charset="0"/>
                            </a:rPr>
                          </m:ctrlPr>
                        </m:sSubPr>
                        <m:e>
                          <m:r>
                            <a:rPr lang="en-US" i="1" noProof="0">
                              <a:solidFill>
                                <a:srgbClr val="50B0D6"/>
                              </a:solidFill>
                              <a:latin typeface="Cambria Math" panose="02040503050406030204" pitchFamily="18" charset="0"/>
                            </a:rPr>
                            <m:t>𝜌</m:t>
                          </m:r>
                        </m:e>
                        <m:sub>
                          <m:r>
                            <a:rPr lang="en-US" i="1" noProof="0">
                              <a:solidFill>
                                <a:srgbClr val="50B0D6"/>
                              </a:solidFill>
                              <a:latin typeface="Cambria Math" panose="02040503050406030204" pitchFamily="18" charset="0"/>
                            </a:rPr>
                            <m:t>𝜔</m:t>
                          </m:r>
                        </m:sub>
                      </m:sSub>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51B1D7"/>
                                  </a:solidFill>
                                  <a:latin typeface="Cambria Math" panose="02040503050406030204" pitchFamily="18" charset="0"/>
                                </a:rPr>
                              </m:ctrlPr>
                            </m:sSubPr>
                            <m:e>
                              <m:r>
                                <a:rPr lang="en-US" i="1" noProof="0">
                                  <a:solidFill>
                                    <a:srgbClr val="51B1D7"/>
                                  </a:solidFill>
                                  <a:latin typeface="Cambria Math" panose="02040503050406030204" pitchFamily="18" charset="0"/>
                                </a:rPr>
                                <m:t>𝜎</m:t>
                              </m:r>
                            </m:e>
                            <m:sub>
                              <m:r>
                                <a:rPr lang="en-US" i="1" noProof="0">
                                  <a:solidFill>
                                    <a:srgbClr val="51B1D7"/>
                                  </a:solidFill>
                                  <a:latin typeface="Cambria Math" panose="02040503050406030204" pitchFamily="18" charset="0"/>
                                </a:rPr>
                                <m:t>𝜔</m:t>
                              </m:r>
                            </m:sub>
                          </m:sSub>
                        </m:num>
                        <m:den>
                          <m:sSub>
                            <m:sSubPr>
                              <m:ctrlPr>
                                <a:rPr lang="en-US" i="1" noProof="0">
                                  <a:solidFill>
                                    <a:srgbClr val="FF8000"/>
                                  </a:solidFill>
                                  <a:latin typeface="Cambria Math" panose="02040503050406030204" pitchFamily="18" charset="0"/>
                                </a:rPr>
                              </m:ctrlPr>
                            </m:sSubPr>
                            <m:e>
                              <m:r>
                                <a:rPr lang="en-US" i="1" noProof="0">
                                  <a:solidFill>
                                    <a:srgbClr val="FF8000"/>
                                  </a:solidFill>
                                  <a:latin typeface="Cambria Math" panose="02040503050406030204" pitchFamily="18" charset="0"/>
                                </a:rPr>
                                <m:t>𝜔</m:t>
                              </m:r>
                            </m:e>
                            <m:sub>
                              <m:r>
                                <a:rPr lang="en-US" i="1" noProof="0">
                                  <a:solidFill>
                                    <a:srgbClr val="FF8000"/>
                                  </a:solidFill>
                                  <a:latin typeface="Cambria Math" panose="02040503050406030204" pitchFamily="18" charset="0"/>
                                </a:rPr>
                                <m:t>𝑐</m:t>
                              </m:r>
                            </m:sub>
                          </m:sSub>
                        </m:den>
                      </m:f>
                    </m:oMath>
                  </m:oMathPara>
                </a14:m>
                <a:endParaRPr lang="en-US" noProof="0" dirty="0"/>
              </a:p>
            </p:txBody>
          </p:sp>
        </mc:Choice>
        <mc:Fallback>
          <p:sp>
            <p:nvSpPr>
              <p:cNvPr id="14" name="Object 11">
                <a:extLst>
                  <a:ext uri="{FF2B5EF4-FFF2-40B4-BE49-F238E27FC236}">
                    <a16:creationId xmlns:a16="http://schemas.microsoft.com/office/drawing/2014/main" id="{D4905A7C-DB76-183E-9AB8-069887E22A1A}"/>
                  </a:ext>
                </a:extLst>
              </p:cNvPr>
              <p:cNvSpPr txBox="1">
                <a:spLocks noRot="1" noChangeAspect="1" noMove="1" noResize="1" noEditPoints="1" noAdjustHandles="1" noChangeArrowheads="1" noChangeShapeType="1" noTextEdit="1"/>
              </p:cNvSpPr>
              <p:nvPr/>
            </p:nvSpPr>
            <p:spPr>
              <a:xfrm>
                <a:off x="8471282" y="3433240"/>
                <a:ext cx="1212479" cy="859654"/>
              </a:xfrm>
              <a:prstGeom prst="rect">
                <a:avLst/>
              </a:prstGeom>
              <a:blipFill>
                <a:blip r:embed="rId11"/>
                <a:stretch>
                  <a:fillRect/>
                </a:stretch>
              </a:blipFill>
            </p:spPr>
            <p:txBody>
              <a:bodyPr/>
              <a:lstStyle/>
              <a:p>
                <a:r>
                  <a:rPr lang="en-US">
                    <a:noFill/>
                  </a:rPr>
                  <a:t> </a:t>
                </a:r>
              </a:p>
            </p:txBody>
          </p:sp>
        </mc:Fallback>
      </mc:AlternateContent>
      <p:sp>
        <p:nvSpPr>
          <p:cNvPr id="15" name="TextBox 12">
            <a:extLst>
              <a:ext uri="{FF2B5EF4-FFF2-40B4-BE49-F238E27FC236}">
                <a16:creationId xmlns:a16="http://schemas.microsoft.com/office/drawing/2014/main" id="{BBD5C8CA-3B49-56AD-1294-5153BA860DBA}"/>
              </a:ext>
            </a:extLst>
          </p:cNvPr>
          <p:cNvSpPr txBox="1"/>
          <p:nvPr/>
        </p:nvSpPr>
        <p:spPr>
          <a:xfrm>
            <a:off x="7730888" y="3005093"/>
            <a:ext cx="2760756" cy="369332"/>
          </a:xfrm>
          <a:prstGeom prst="rect">
            <a:avLst/>
          </a:prstGeom>
          <a:noFill/>
        </p:spPr>
        <p:txBody>
          <a:bodyPr wrap="none" rtlCol="0">
            <a:spAutoFit/>
          </a:bodyPr>
          <a:lstStyle/>
          <a:p>
            <a:r>
              <a:rPr lang="en-US" noProof="0" dirty="0">
                <a:latin typeface="Aptos" panose="020B0004020202020204" pitchFamily="34" charset="0"/>
              </a:rPr>
              <a:t>Relative frequency spread</a:t>
            </a:r>
          </a:p>
        </p:txBody>
      </p:sp>
    </p:spTree>
    <p:extLst>
      <p:ext uri="{BB962C8B-B14F-4D97-AF65-F5344CB8AC3E}">
        <p14:creationId xmlns:p14="http://schemas.microsoft.com/office/powerpoint/2010/main" val="6916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F1A48-447B-1CFE-A095-AAE9D7A89932}"/>
              </a:ext>
            </a:extLst>
          </p:cNvPr>
          <p:cNvSpPr>
            <a:spLocks noGrp="1"/>
          </p:cNvSpPr>
          <p:nvPr>
            <p:ph type="body" sz="quarter" idx="10"/>
          </p:nvPr>
        </p:nvSpPr>
        <p:spPr/>
        <p:txBody>
          <a:bodyPr/>
          <a:lstStyle/>
          <a:p>
            <a:r>
              <a:rPr lang="en-US" noProof="0" dirty="0"/>
              <a:t>Wavelet transform </a:t>
            </a:r>
          </a:p>
        </p:txBody>
      </p:sp>
      <p:sp>
        <p:nvSpPr>
          <p:cNvPr id="3" name="Text Placeholder 2">
            <a:extLst>
              <a:ext uri="{FF2B5EF4-FFF2-40B4-BE49-F238E27FC236}">
                <a16:creationId xmlns:a16="http://schemas.microsoft.com/office/drawing/2014/main" id="{322BA8F2-4B3C-D38A-85EA-3BED6F8700A5}"/>
              </a:ext>
            </a:extLst>
          </p:cNvPr>
          <p:cNvSpPr>
            <a:spLocks noGrp="1"/>
          </p:cNvSpPr>
          <p:nvPr>
            <p:ph type="body" sz="quarter" idx="11"/>
          </p:nvPr>
        </p:nvSpPr>
        <p:spPr/>
        <p:txBody>
          <a:bodyPr>
            <a:normAutofit lnSpcReduction="10000"/>
          </a:bodyPr>
          <a:lstStyle/>
          <a:p>
            <a:r>
              <a:rPr lang="en-US" noProof="0" dirty="0"/>
              <a:t>Relative frequency spread</a:t>
            </a:r>
          </a:p>
        </p:txBody>
      </p:sp>
      <p:sp>
        <p:nvSpPr>
          <p:cNvPr id="4" name="Slide Number Placeholder 3">
            <a:extLst>
              <a:ext uri="{FF2B5EF4-FFF2-40B4-BE49-F238E27FC236}">
                <a16:creationId xmlns:a16="http://schemas.microsoft.com/office/drawing/2014/main" id="{7A750CE0-EF27-B9CA-9B3D-1F0A55F61E05}"/>
              </a:ext>
            </a:extLst>
          </p:cNvPr>
          <p:cNvSpPr>
            <a:spLocks noGrp="1"/>
          </p:cNvSpPr>
          <p:nvPr>
            <p:ph type="sldNum" sz="quarter" idx="14"/>
          </p:nvPr>
        </p:nvSpPr>
        <p:spPr/>
        <p:txBody>
          <a:bodyPr/>
          <a:lstStyle/>
          <a:p>
            <a:fld id="{0EEBFCD7-29E6-4DFE-8E20-64791BD90B44}" type="slidenum">
              <a:rPr lang="en-US" noProof="0" smtClean="0"/>
              <a:pPr/>
              <a:t>15</a:t>
            </a:fld>
            <a:endParaRPr lang="en-US" noProof="0" dirty="0"/>
          </a:p>
        </p:txBody>
      </p:sp>
      <p:pic>
        <p:nvPicPr>
          <p:cNvPr id="17" name="Picture 7" descr="A picture containing line, plot, diagram, parallel&#10;&#10;Description automatically generated">
            <a:extLst>
              <a:ext uri="{FF2B5EF4-FFF2-40B4-BE49-F238E27FC236}">
                <a16:creationId xmlns:a16="http://schemas.microsoft.com/office/drawing/2014/main" id="{32245FF7-D379-EA47-33EA-89BDBD3ADAED}"/>
              </a:ext>
            </a:extLst>
          </p:cNvPr>
          <p:cNvPicPr>
            <a:picLocks noChangeAspect="1"/>
          </p:cNvPicPr>
          <p:nvPr/>
        </p:nvPicPr>
        <p:blipFill>
          <a:blip r:embed="rId3"/>
          <a:stretch>
            <a:fillRect/>
          </a:stretch>
        </p:blipFill>
        <p:spPr>
          <a:xfrm>
            <a:off x="2704596" y="4094699"/>
            <a:ext cx="6480061" cy="2161036"/>
          </a:xfrm>
          <a:prstGeom prst="rect">
            <a:avLst/>
          </a:prstGeom>
        </p:spPr>
      </p:pic>
      <p:grpSp>
        <p:nvGrpSpPr>
          <p:cNvPr id="18" name="Group 6">
            <a:extLst>
              <a:ext uri="{FF2B5EF4-FFF2-40B4-BE49-F238E27FC236}">
                <a16:creationId xmlns:a16="http://schemas.microsoft.com/office/drawing/2014/main" id="{A691D008-B4E6-FA48-5DCC-F95FD1C70CE1}"/>
              </a:ext>
            </a:extLst>
          </p:cNvPr>
          <p:cNvGrpSpPr/>
          <p:nvPr/>
        </p:nvGrpSpPr>
        <p:grpSpPr>
          <a:xfrm>
            <a:off x="4403417" y="4094699"/>
            <a:ext cx="717759" cy="369332"/>
            <a:chOff x="7047573" y="3893832"/>
            <a:chExt cx="717759" cy="369332"/>
          </a:xfrm>
        </p:grpSpPr>
        <p:cxnSp>
          <p:nvCxnSpPr>
            <p:cNvPr id="19" name="Straight Connector 22">
              <a:extLst>
                <a:ext uri="{FF2B5EF4-FFF2-40B4-BE49-F238E27FC236}">
                  <a16:creationId xmlns:a16="http://schemas.microsoft.com/office/drawing/2014/main" id="{0B1BD117-735E-E013-4B58-12B54C9DF955}"/>
                </a:ext>
              </a:extLst>
            </p:cNvPr>
            <p:cNvCxnSpPr/>
            <p:nvPr/>
          </p:nvCxnSpPr>
          <p:spPr>
            <a:xfrm>
              <a:off x="7047573" y="4173287"/>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23">
              <a:extLst>
                <a:ext uri="{FF2B5EF4-FFF2-40B4-BE49-F238E27FC236}">
                  <a16:creationId xmlns:a16="http://schemas.microsoft.com/office/drawing/2014/main" id="{4C38E0A8-A536-2590-2162-3C53E9CDADE6}"/>
                </a:ext>
              </a:extLst>
            </p:cNvPr>
            <p:cNvSpPr txBox="1"/>
            <p:nvPr/>
          </p:nvSpPr>
          <p:spPr>
            <a:xfrm>
              <a:off x="7286257" y="3893832"/>
              <a:ext cx="479075" cy="369332"/>
            </a:xfrm>
            <a:prstGeom prst="rect">
              <a:avLst/>
            </a:prstGeom>
            <a:noFill/>
          </p:spPr>
          <p:txBody>
            <a:bodyPr wrap="square">
              <a:spAutoFit/>
            </a:bodyPr>
            <a:lstStyle/>
            <a:p>
              <a:r>
                <a:rPr lang="en-US" i="1" noProof="0" dirty="0">
                  <a:solidFill>
                    <a:srgbClr val="00B050"/>
                  </a:solidFill>
                  <a:cs typeface="Times New Roman" panose="02020603050405020304" pitchFamily="18" charset="0"/>
                  <a:sym typeface="Symbol" panose="05050102010706020507" pitchFamily="18" charset="2"/>
                </a:rPr>
                <a:t></a:t>
              </a:r>
              <a:r>
                <a:rPr lang="en-US" i="1" baseline="-25000" noProof="0" dirty="0">
                  <a:solidFill>
                    <a:srgbClr val="00B050"/>
                  </a:solidFill>
                  <a:cs typeface="Times New Roman" panose="02020603050405020304" pitchFamily="18" charset="0"/>
                  <a:sym typeface="Symbol" panose="05050102010706020507" pitchFamily="18" charset="2"/>
                </a:rPr>
                <a:t>t</a:t>
              </a:r>
              <a:endParaRPr lang="en-US" noProof="0" dirty="0">
                <a:solidFill>
                  <a:srgbClr val="00B050"/>
                </a:solidFill>
              </a:endParaRPr>
            </a:p>
          </p:txBody>
        </p:sp>
      </p:grpSp>
      <p:pic>
        <p:nvPicPr>
          <p:cNvPr id="32" name="Picture 31" descr="A picture containing line, plot, diagram, parallel&#10;&#10;Description automatically generated">
            <a:extLst>
              <a:ext uri="{FF2B5EF4-FFF2-40B4-BE49-F238E27FC236}">
                <a16:creationId xmlns:a16="http://schemas.microsoft.com/office/drawing/2014/main" id="{88210366-EF45-EB99-A551-3F024E90BBA3}"/>
              </a:ext>
            </a:extLst>
          </p:cNvPr>
          <p:cNvPicPr>
            <a:picLocks noChangeAspect="1"/>
          </p:cNvPicPr>
          <p:nvPr/>
        </p:nvPicPr>
        <p:blipFill>
          <a:blip r:embed="rId3"/>
          <a:stretch>
            <a:fillRect/>
          </a:stretch>
        </p:blipFill>
        <p:spPr>
          <a:xfrm>
            <a:off x="2704596" y="4094699"/>
            <a:ext cx="6480061" cy="2161036"/>
          </a:xfrm>
          <a:prstGeom prst="rect">
            <a:avLst/>
          </a:prstGeom>
        </p:spPr>
      </p:pic>
      <p:pic>
        <p:nvPicPr>
          <p:cNvPr id="33" name="Picture 32" descr="A picture containing line, plot, diagram, parallel&#10;&#10;Description automatically generated">
            <a:extLst>
              <a:ext uri="{FF2B5EF4-FFF2-40B4-BE49-F238E27FC236}">
                <a16:creationId xmlns:a16="http://schemas.microsoft.com/office/drawing/2014/main" id="{066FB171-FF6D-9E9D-6838-E38BD9C1191B}"/>
              </a:ext>
            </a:extLst>
          </p:cNvPr>
          <p:cNvPicPr>
            <a:picLocks noChangeAspect="1"/>
          </p:cNvPicPr>
          <p:nvPr/>
        </p:nvPicPr>
        <p:blipFill>
          <a:blip r:embed="rId4"/>
          <a:stretch>
            <a:fillRect/>
          </a:stretch>
        </p:blipFill>
        <p:spPr>
          <a:xfrm>
            <a:off x="2704596" y="4094699"/>
            <a:ext cx="6480061" cy="2161036"/>
          </a:xfrm>
          <a:prstGeom prst="rect">
            <a:avLst/>
          </a:prstGeom>
        </p:spPr>
      </p:pic>
      <p:pic>
        <p:nvPicPr>
          <p:cNvPr id="34" name="Picture 33" descr="A picture containing line, plot, diagram, parallel&#10;&#10;Description automatically generated">
            <a:extLst>
              <a:ext uri="{FF2B5EF4-FFF2-40B4-BE49-F238E27FC236}">
                <a16:creationId xmlns:a16="http://schemas.microsoft.com/office/drawing/2014/main" id="{424E0490-296C-14A6-1ECF-A65918BC6102}"/>
              </a:ext>
            </a:extLst>
          </p:cNvPr>
          <p:cNvPicPr>
            <a:picLocks noChangeAspect="1"/>
          </p:cNvPicPr>
          <p:nvPr/>
        </p:nvPicPr>
        <p:blipFill>
          <a:blip r:embed="rId5"/>
          <a:stretch>
            <a:fillRect/>
          </a:stretch>
        </p:blipFill>
        <p:spPr>
          <a:xfrm>
            <a:off x="2704596" y="4094699"/>
            <a:ext cx="6480061" cy="2161036"/>
          </a:xfrm>
          <a:prstGeom prst="rect">
            <a:avLst/>
          </a:prstGeom>
        </p:spPr>
      </p:pic>
      <p:pic>
        <p:nvPicPr>
          <p:cNvPr id="35" name="Picture 34" descr="A picture containing line, plot, diagram, parallel&#10;&#10;Description automatically generated">
            <a:extLst>
              <a:ext uri="{FF2B5EF4-FFF2-40B4-BE49-F238E27FC236}">
                <a16:creationId xmlns:a16="http://schemas.microsoft.com/office/drawing/2014/main" id="{FE7535B5-E85B-5A67-8B31-75B2A23D17CA}"/>
              </a:ext>
            </a:extLst>
          </p:cNvPr>
          <p:cNvPicPr>
            <a:picLocks noChangeAspect="1"/>
          </p:cNvPicPr>
          <p:nvPr/>
        </p:nvPicPr>
        <p:blipFill>
          <a:blip r:embed="rId6"/>
          <a:stretch>
            <a:fillRect/>
          </a:stretch>
        </p:blipFill>
        <p:spPr>
          <a:xfrm>
            <a:off x="2704596" y="4094699"/>
            <a:ext cx="6480061" cy="2161036"/>
          </a:xfrm>
          <a:prstGeom prst="rect">
            <a:avLst/>
          </a:prstGeom>
        </p:spPr>
      </p:pic>
      <p:pic>
        <p:nvPicPr>
          <p:cNvPr id="36" name="Picture 35" descr="A picture containing line, diagram, plot, screenshot&#10;&#10;Description automatically generated">
            <a:extLst>
              <a:ext uri="{FF2B5EF4-FFF2-40B4-BE49-F238E27FC236}">
                <a16:creationId xmlns:a16="http://schemas.microsoft.com/office/drawing/2014/main" id="{2DB3B107-DE12-BEC4-AEEE-0A5E14A5532B}"/>
              </a:ext>
            </a:extLst>
          </p:cNvPr>
          <p:cNvPicPr>
            <a:picLocks noChangeAspect="1"/>
          </p:cNvPicPr>
          <p:nvPr/>
        </p:nvPicPr>
        <p:blipFill>
          <a:blip r:embed="rId7"/>
          <a:stretch>
            <a:fillRect/>
          </a:stretch>
        </p:blipFill>
        <p:spPr>
          <a:xfrm>
            <a:off x="2704596" y="4094699"/>
            <a:ext cx="6480061" cy="2161036"/>
          </a:xfrm>
          <a:prstGeom prst="rect">
            <a:avLst/>
          </a:prstGeom>
        </p:spPr>
      </p:pic>
      <p:pic>
        <p:nvPicPr>
          <p:cNvPr id="37" name="Picture 36" descr="A picture containing line, plot, diagram, text&#10;&#10;Description automatically generated">
            <a:extLst>
              <a:ext uri="{FF2B5EF4-FFF2-40B4-BE49-F238E27FC236}">
                <a16:creationId xmlns:a16="http://schemas.microsoft.com/office/drawing/2014/main" id="{E6E8030D-EA86-451A-B497-34B3C88DD9FB}"/>
              </a:ext>
            </a:extLst>
          </p:cNvPr>
          <p:cNvPicPr>
            <a:picLocks noChangeAspect="1"/>
          </p:cNvPicPr>
          <p:nvPr/>
        </p:nvPicPr>
        <p:blipFill>
          <a:blip r:embed="rId8"/>
          <a:stretch>
            <a:fillRect/>
          </a:stretch>
        </p:blipFill>
        <p:spPr>
          <a:xfrm>
            <a:off x="2704596" y="4094699"/>
            <a:ext cx="6480061" cy="2161036"/>
          </a:xfrm>
          <a:prstGeom prst="rect">
            <a:avLst/>
          </a:prstGeom>
        </p:spPr>
      </p:pic>
      <p:pic>
        <p:nvPicPr>
          <p:cNvPr id="38" name="Picture 37" descr="A picture containing line, diagram, plot, screenshot&#10;&#10;Description automatically generated">
            <a:extLst>
              <a:ext uri="{FF2B5EF4-FFF2-40B4-BE49-F238E27FC236}">
                <a16:creationId xmlns:a16="http://schemas.microsoft.com/office/drawing/2014/main" id="{A369E599-0F66-BFE0-419D-556123B6E43F}"/>
              </a:ext>
            </a:extLst>
          </p:cNvPr>
          <p:cNvPicPr>
            <a:picLocks noChangeAspect="1"/>
          </p:cNvPicPr>
          <p:nvPr/>
        </p:nvPicPr>
        <p:blipFill>
          <a:blip r:embed="rId9"/>
          <a:stretch>
            <a:fillRect/>
          </a:stretch>
        </p:blipFill>
        <p:spPr>
          <a:xfrm>
            <a:off x="2704596" y="4094699"/>
            <a:ext cx="6480061" cy="2161036"/>
          </a:xfrm>
          <a:prstGeom prst="rect">
            <a:avLst/>
          </a:prstGeom>
        </p:spPr>
      </p:pic>
      <p:pic>
        <p:nvPicPr>
          <p:cNvPr id="39" name="Picture 38" descr="A picture containing line, diagram, plot, screenshot&#10;&#10;Description automatically generated">
            <a:extLst>
              <a:ext uri="{FF2B5EF4-FFF2-40B4-BE49-F238E27FC236}">
                <a16:creationId xmlns:a16="http://schemas.microsoft.com/office/drawing/2014/main" id="{17F48068-5E74-28A5-BB6B-748118E024E8}"/>
              </a:ext>
            </a:extLst>
          </p:cNvPr>
          <p:cNvPicPr>
            <a:picLocks noChangeAspect="1"/>
          </p:cNvPicPr>
          <p:nvPr/>
        </p:nvPicPr>
        <p:blipFill>
          <a:blip r:embed="rId10"/>
          <a:stretch>
            <a:fillRect/>
          </a:stretch>
        </p:blipFill>
        <p:spPr>
          <a:xfrm>
            <a:off x="2704596" y="4094699"/>
            <a:ext cx="6480061" cy="2161036"/>
          </a:xfrm>
          <a:prstGeom prst="rect">
            <a:avLst/>
          </a:prstGeom>
        </p:spPr>
      </p:pic>
      <p:pic>
        <p:nvPicPr>
          <p:cNvPr id="40" name="Picture 39" descr="A picture containing line, diagram, plot, screenshot&#10;&#10;Description automatically generated">
            <a:extLst>
              <a:ext uri="{FF2B5EF4-FFF2-40B4-BE49-F238E27FC236}">
                <a16:creationId xmlns:a16="http://schemas.microsoft.com/office/drawing/2014/main" id="{5C5E651B-4447-7F4C-C19C-5DCF2075ECAA}"/>
              </a:ext>
            </a:extLst>
          </p:cNvPr>
          <p:cNvPicPr>
            <a:picLocks noChangeAspect="1"/>
          </p:cNvPicPr>
          <p:nvPr/>
        </p:nvPicPr>
        <p:blipFill>
          <a:blip r:embed="rId11"/>
          <a:stretch>
            <a:fillRect/>
          </a:stretch>
        </p:blipFill>
        <p:spPr>
          <a:xfrm>
            <a:off x="2704596" y="4094699"/>
            <a:ext cx="6480061" cy="2161036"/>
          </a:xfrm>
          <a:prstGeom prst="rect">
            <a:avLst/>
          </a:prstGeom>
        </p:spPr>
      </p:pic>
      <p:grpSp>
        <p:nvGrpSpPr>
          <p:cNvPr id="41" name="Group 40">
            <a:extLst>
              <a:ext uri="{FF2B5EF4-FFF2-40B4-BE49-F238E27FC236}">
                <a16:creationId xmlns:a16="http://schemas.microsoft.com/office/drawing/2014/main" id="{937FBBB3-C59F-2382-7A92-94F79AC21FDC}"/>
              </a:ext>
            </a:extLst>
          </p:cNvPr>
          <p:cNvGrpSpPr/>
          <p:nvPr/>
        </p:nvGrpSpPr>
        <p:grpSpPr>
          <a:xfrm>
            <a:off x="3423579" y="4237037"/>
            <a:ext cx="1299467" cy="325199"/>
            <a:chOff x="6734910" y="4059013"/>
            <a:chExt cx="1299467" cy="325199"/>
          </a:xfrm>
        </p:grpSpPr>
        <mc:AlternateContent xmlns:mc="http://schemas.openxmlformats.org/markup-compatibility/2006" xmlns:a14="http://schemas.microsoft.com/office/drawing/2010/main">
          <mc:Choice Requires="a14">
            <p:sp>
              <p:nvSpPr>
                <p:cNvPr id="42" name="Object 41">
                  <a:extLst>
                    <a:ext uri="{FF2B5EF4-FFF2-40B4-BE49-F238E27FC236}">
                      <a16:creationId xmlns:a16="http://schemas.microsoft.com/office/drawing/2014/main" id="{CA0F5D58-E132-CAD8-894B-23BD589C04F8}"/>
                    </a:ext>
                  </a:extLst>
                </p:cNvPr>
                <p:cNvSpPr txBox="1"/>
                <p:nvPr/>
              </p:nvSpPr>
              <p:spPr>
                <a:xfrm>
                  <a:off x="6734910" y="4059013"/>
                  <a:ext cx="946405" cy="325199"/>
                </a:xfrm>
                <a:prstGeom prst="rect">
                  <a:avLst/>
                </a:prstGeom>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en-US" sz="2000" i="1" noProof="0">
                                <a:solidFill>
                                  <a:srgbClr val="008040"/>
                                </a:solidFill>
                                <a:latin typeface="Cambria Math" panose="02040503050406030204" pitchFamily="18" charset="0"/>
                              </a:rPr>
                            </m:ctrlPr>
                          </m:sSubPr>
                          <m:e>
                            <m:r>
                              <a:rPr lang="en-US" sz="2000" i="1" noProof="0">
                                <a:solidFill>
                                  <a:srgbClr val="008040"/>
                                </a:solidFill>
                                <a:latin typeface="Cambria Math" panose="02040503050406030204" pitchFamily="18" charset="0"/>
                              </a:rPr>
                              <m:t>𝜎</m:t>
                            </m:r>
                          </m:e>
                          <m:sub>
                            <m:r>
                              <a:rPr lang="en-US" sz="2000" i="1" noProof="0">
                                <a:solidFill>
                                  <a:srgbClr val="008040"/>
                                </a:solidFill>
                                <a:latin typeface="Cambria Math" panose="02040503050406030204" pitchFamily="18" charset="0"/>
                              </a:rPr>
                              <m:t>𝑡</m:t>
                            </m:r>
                            <m:r>
                              <a:rPr lang="en-US" sz="2000" i="1" noProof="0">
                                <a:solidFill>
                                  <a:srgbClr val="008040"/>
                                </a:solidFill>
                                <a:latin typeface="Cambria Math" panose="02040503050406030204" pitchFamily="18" charset="0"/>
                              </a:rPr>
                              <m:t>,</m:t>
                            </m:r>
                            <m:r>
                              <a:rPr lang="en-US" sz="2000" i="1" noProof="0">
                                <a:solidFill>
                                  <a:srgbClr val="008040"/>
                                </a:solidFill>
                                <a:latin typeface="Cambria Math" panose="02040503050406030204" pitchFamily="18" charset="0"/>
                              </a:rPr>
                              <m:t>𝑠</m:t>
                            </m:r>
                          </m:sub>
                        </m:sSub>
                        <m:r>
                          <a:rPr lang="en-US" sz="2000" i="1" noProof="0">
                            <a:solidFill>
                              <a:srgbClr val="000000"/>
                            </a:solidFill>
                            <a:latin typeface="Cambria Math" panose="02040503050406030204" pitchFamily="18" charset="0"/>
                          </a:rPr>
                          <m:t>=</m:t>
                        </m:r>
                        <m:r>
                          <a:rPr lang="en-US" sz="2000" i="1" noProof="0">
                            <a:solidFill>
                              <a:srgbClr val="000000"/>
                            </a:solidFill>
                            <a:latin typeface="Cambria Math" panose="02040503050406030204" pitchFamily="18" charset="0"/>
                          </a:rPr>
                          <m:t>𝑠</m:t>
                        </m:r>
                        <m:sSub>
                          <m:sSubPr>
                            <m:ctrlPr>
                              <a:rPr lang="en-US" sz="2000" i="1" noProof="0">
                                <a:solidFill>
                                  <a:srgbClr val="008040"/>
                                </a:solidFill>
                                <a:latin typeface="Cambria Math" panose="02040503050406030204" pitchFamily="18" charset="0"/>
                              </a:rPr>
                            </m:ctrlPr>
                          </m:sSubPr>
                          <m:e>
                            <m:r>
                              <a:rPr lang="en-US" sz="2000" i="1" noProof="0">
                                <a:solidFill>
                                  <a:srgbClr val="008040"/>
                                </a:solidFill>
                                <a:latin typeface="Cambria Math" panose="02040503050406030204" pitchFamily="18" charset="0"/>
                              </a:rPr>
                              <m:t>𝜎</m:t>
                            </m:r>
                          </m:e>
                          <m:sub>
                            <m:r>
                              <a:rPr lang="en-US" sz="2000" i="1" noProof="0">
                                <a:solidFill>
                                  <a:srgbClr val="008040"/>
                                </a:solidFill>
                                <a:latin typeface="Cambria Math" panose="02040503050406030204" pitchFamily="18" charset="0"/>
                              </a:rPr>
                              <m:t>𝑡</m:t>
                            </m:r>
                          </m:sub>
                        </m:sSub>
                      </m:oMath>
                    </m:oMathPara>
                  </a14:m>
                  <a:endParaRPr lang="en-US" noProof="0" dirty="0"/>
                </a:p>
              </p:txBody>
            </p:sp>
          </mc:Choice>
          <mc:Fallback xmlns="">
            <p:sp>
              <p:nvSpPr>
                <p:cNvPr id="42" name="Object 41">
                  <a:extLst>
                    <a:ext uri="{FF2B5EF4-FFF2-40B4-BE49-F238E27FC236}">
                      <a16:creationId xmlns:a16="http://schemas.microsoft.com/office/drawing/2014/main" id="{CA0F5D58-E132-CAD8-894B-23BD589C04F8}"/>
                    </a:ext>
                  </a:extLst>
                </p:cNvPr>
                <p:cNvSpPr txBox="1">
                  <a:spLocks noRot="1" noChangeAspect="1" noMove="1" noResize="1" noEditPoints="1" noAdjustHandles="1" noChangeArrowheads="1" noChangeShapeType="1" noTextEdit="1"/>
                </p:cNvSpPr>
                <p:nvPr/>
              </p:nvSpPr>
              <p:spPr>
                <a:xfrm>
                  <a:off x="6734910" y="4059013"/>
                  <a:ext cx="946405" cy="325199"/>
                </a:xfrm>
                <a:prstGeom prst="rect">
                  <a:avLst/>
                </a:prstGeom>
                <a:blipFill>
                  <a:blip r:embed="rId12"/>
                  <a:stretch>
                    <a:fillRect/>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F9F5F1B5-7BF7-FD5E-255E-8699E2C866F5}"/>
                </a:ext>
              </a:extLst>
            </p:cNvPr>
            <p:cNvCxnSpPr/>
            <p:nvPr/>
          </p:nvCxnSpPr>
          <p:spPr>
            <a:xfrm>
              <a:off x="7685311" y="4199737"/>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grpSp>
      <p:pic>
        <p:nvPicPr>
          <p:cNvPr id="44" name="Picture 43" descr="A picture containing line, diagram, plot, parallel&#10;&#10;Description automatically generated">
            <a:extLst>
              <a:ext uri="{FF2B5EF4-FFF2-40B4-BE49-F238E27FC236}">
                <a16:creationId xmlns:a16="http://schemas.microsoft.com/office/drawing/2014/main" id="{217D9E2C-1C15-FF4A-FAA4-F590A93C29EA}"/>
              </a:ext>
            </a:extLst>
          </p:cNvPr>
          <p:cNvPicPr>
            <a:picLocks noChangeAspect="1"/>
          </p:cNvPicPr>
          <p:nvPr/>
        </p:nvPicPr>
        <p:blipFill>
          <a:blip r:embed="rId13"/>
          <a:stretch>
            <a:fillRect/>
          </a:stretch>
        </p:blipFill>
        <p:spPr>
          <a:xfrm>
            <a:off x="2704595" y="4083435"/>
            <a:ext cx="6480061" cy="2161036"/>
          </a:xfrm>
          <a:prstGeom prst="rect">
            <a:avLst/>
          </a:prstGeom>
        </p:spPr>
      </p:pic>
      <p:pic>
        <p:nvPicPr>
          <p:cNvPr id="45" name="Picture 44" descr="A picture containing line, diagram, plot, parallel&#10;&#10;Description automatically generated">
            <a:extLst>
              <a:ext uri="{FF2B5EF4-FFF2-40B4-BE49-F238E27FC236}">
                <a16:creationId xmlns:a16="http://schemas.microsoft.com/office/drawing/2014/main" id="{A3E397F9-1F26-0C61-3C0B-662A774EF7C4}"/>
              </a:ext>
            </a:extLst>
          </p:cNvPr>
          <p:cNvPicPr>
            <a:picLocks noChangeAspect="1"/>
          </p:cNvPicPr>
          <p:nvPr/>
        </p:nvPicPr>
        <p:blipFill>
          <a:blip r:embed="rId14"/>
          <a:stretch>
            <a:fillRect/>
          </a:stretch>
        </p:blipFill>
        <p:spPr>
          <a:xfrm>
            <a:off x="2702074" y="4074657"/>
            <a:ext cx="6480061" cy="2161036"/>
          </a:xfrm>
          <a:prstGeom prst="rect">
            <a:avLst/>
          </a:prstGeom>
        </p:spPr>
      </p:pic>
      <p:pic>
        <p:nvPicPr>
          <p:cNvPr id="46" name="Picture 45" descr="A picture containing line, diagram, plot, parallel&#10;&#10;Description automatically generated">
            <a:extLst>
              <a:ext uri="{FF2B5EF4-FFF2-40B4-BE49-F238E27FC236}">
                <a16:creationId xmlns:a16="http://schemas.microsoft.com/office/drawing/2014/main" id="{E66D5FC7-2C22-8EC6-0B99-4A31669FEBA4}"/>
              </a:ext>
            </a:extLst>
          </p:cNvPr>
          <p:cNvPicPr>
            <a:picLocks noChangeAspect="1"/>
          </p:cNvPicPr>
          <p:nvPr/>
        </p:nvPicPr>
        <p:blipFill>
          <a:blip r:embed="rId15"/>
          <a:stretch>
            <a:fillRect/>
          </a:stretch>
        </p:blipFill>
        <p:spPr>
          <a:xfrm>
            <a:off x="2702074" y="4083435"/>
            <a:ext cx="6480061" cy="2161036"/>
          </a:xfrm>
          <a:prstGeom prst="rect">
            <a:avLst/>
          </a:prstGeom>
        </p:spPr>
      </p:pic>
      <p:pic>
        <p:nvPicPr>
          <p:cNvPr id="47" name="Picture 46" descr="A picture containing line, diagram, plot, parallel&#10;&#10;Description automatically generated">
            <a:extLst>
              <a:ext uri="{FF2B5EF4-FFF2-40B4-BE49-F238E27FC236}">
                <a16:creationId xmlns:a16="http://schemas.microsoft.com/office/drawing/2014/main" id="{790B0166-BFB1-CD63-3795-FFC08D23C77E}"/>
              </a:ext>
            </a:extLst>
          </p:cNvPr>
          <p:cNvPicPr>
            <a:picLocks noChangeAspect="1"/>
          </p:cNvPicPr>
          <p:nvPr/>
        </p:nvPicPr>
        <p:blipFill>
          <a:blip r:embed="rId16"/>
          <a:stretch>
            <a:fillRect/>
          </a:stretch>
        </p:blipFill>
        <p:spPr>
          <a:xfrm>
            <a:off x="2702074" y="4071776"/>
            <a:ext cx="6480061" cy="2161036"/>
          </a:xfrm>
          <a:prstGeom prst="rect">
            <a:avLst/>
          </a:prstGeom>
        </p:spPr>
      </p:pic>
      <p:grpSp>
        <p:nvGrpSpPr>
          <p:cNvPr id="48" name="Group 47">
            <a:extLst>
              <a:ext uri="{FF2B5EF4-FFF2-40B4-BE49-F238E27FC236}">
                <a16:creationId xmlns:a16="http://schemas.microsoft.com/office/drawing/2014/main" id="{517E44F7-D6F6-FB08-EF6C-60E9774C8EBC}"/>
              </a:ext>
            </a:extLst>
          </p:cNvPr>
          <p:cNvGrpSpPr/>
          <p:nvPr/>
        </p:nvGrpSpPr>
        <p:grpSpPr>
          <a:xfrm>
            <a:off x="6956399" y="3476133"/>
            <a:ext cx="1248420" cy="1208415"/>
            <a:chOff x="9600555" y="3298655"/>
            <a:chExt cx="1248420" cy="1207867"/>
          </a:xfrm>
        </p:grpSpPr>
        <p:cxnSp>
          <p:nvCxnSpPr>
            <p:cNvPr id="49" name="Straight Connector 48">
              <a:extLst>
                <a:ext uri="{FF2B5EF4-FFF2-40B4-BE49-F238E27FC236}">
                  <a16:creationId xmlns:a16="http://schemas.microsoft.com/office/drawing/2014/main" id="{59A8C9D1-7E15-0304-2B43-5B22EB4BCCCB}"/>
                </a:ext>
              </a:extLst>
            </p:cNvPr>
            <p:cNvCxnSpPr>
              <a:cxnSpLocks/>
            </p:cNvCxnSpPr>
            <p:nvPr/>
          </p:nvCxnSpPr>
          <p:spPr>
            <a:xfrm flipV="1">
              <a:off x="9778883" y="3548946"/>
              <a:ext cx="0" cy="730082"/>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D58CB78-ECA2-95F2-11FF-6CBFFEB8E95B}"/>
                </a:ext>
              </a:extLst>
            </p:cNvPr>
            <p:cNvCxnSpPr/>
            <p:nvPr/>
          </p:nvCxnSpPr>
          <p:spPr>
            <a:xfrm>
              <a:off x="9600555" y="4105256"/>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Object 50">
                  <a:extLst>
                    <a:ext uri="{FF2B5EF4-FFF2-40B4-BE49-F238E27FC236}">
                      <a16:creationId xmlns:a16="http://schemas.microsoft.com/office/drawing/2014/main" id="{AE9CC4DF-4F49-A2E4-94E5-65343672C91C}"/>
                    </a:ext>
                  </a:extLst>
                </p:cNvPr>
                <p:cNvSpPr txBox="1"/>
                <p:nvPr/>
              </p:nvSpPr>
              <p:spPr>
                <a:xfrm>
                  <a:off x="9775017" y="3298655"/>
                  <a:ext cx="730250" cy="60702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sz="1200" i="1" noProof="0">
                            <a:solidFill>
                              <a:srgbClr val="FF8000"/>
                            </a:solidFill>
                            <a:latin typeface="Cambria Math" panose="02040503050406030204" pitchFamily="18" charset="0"/>
                          </a:rPr>
                          <m:t>𝜉</m:t>
                        </m:r>
                        <m:r>
                          <a:rPr lang="en-US" sz="1200" i="1" noProof="0">
                            <a:solidFill>
                              <a:srgbClr val="000000"/>
                            </a:solidFill>
                            <a:latin typeface="Cambria Math" panose="02040503050406030204" pitchFamily="18" charset="0"/>
                          </a:rPr>
                          <m:t>=</m:t>
                        </m:r>
                        <m:f>
                          <m:fPr>
                            <m:ctrlPr>
                              <a:rPr lang="en-US" sz="1200" i="1" noProof="0">
                                <a:solidFill>
                                  <a:srgbClr val="000000"/>
                                </a:solidFill>
                                <a:latin typeface="Cambria Math" panose="02040503050406030204" pitchFamily="18" charset="0"/>
                              </a:rPr>
                            </m:ctrlPr>
                          </m:fPr>
                          <m:num>
                            <m:sSub>
                              <m:sSubPr>
                                <m:ctrlPr>
                                  <a:rPr lang="en-US" sz="1200" i="1" noProof="0" smtClean="0">
                                    <a:solidFill>
                                      <a:srgbClr val="FFD555"/>
                                    </a:solidFill>
                                    <a:latin typeface="Cambria Math" panose="02040503050406030204" pitchFamily="18" charset="0"/>
                                  </a:rPr>
                                </m:ctrlPr>
                              </m:sSubPr>
                              <m:e>
                                <m:r>
                                  <a:rPr lang="en-US" sz="1200" i="1" noProof="0">
                                    <a:solidFill>
                                      <a:srgbClr val="FFD555"/>
                                    </a:solidFill>
                                    <a:latin typeface="Cambria Math" panose="02040503050406030204" pitchFamily="18" charset="0"/>
                                  </a:rPr>
                                  <m:t>𝜔</m:t>
                                </m:r>
                              </m:e>
                              <m:sub>
                                <m:r>
                                  <a:rPr lang="en-US" sz="1200" i="1" noProof="0">
                                    <a:solidFill>
                                      <a:srgbClr val="FFD555"/>
                                    </a:solidFill>
                                    <a:latin typeface="Cambria Math" panose="02040503050406030204" pitchFamily="18" charset="0"/>
                                  </a:rPr>
                                  <m:t>𝑐</m:t>
                                </m:r>
                              </m:sub>
                            </m:sSub>
                          </m:num>
                          <m:den>
                            <m:r>
                              <a:rPr lang="en-US" sz="1200" i="1" noProof="0">
                                <a:solidFill>
                                  <a:srgbClr val="000000"/>
                                </a:solidFill>
                                <a:latin typeface="Cambria Math" panose="02040503050406030204" pitchFamily="18" charset="0"/>
                              </a:rPr>
                              <m:t>𝑠</m:t>
                            </m:r>
                          </m:den>
                        </m:f>
                      </m:oMath>
                    </m:oMathPara>
                  </a14:m>
                  <a:endParaRPr lang="en-US" sz="1200" noProof="0" dirty="0"/>
                </a:p>
              </p:txBody>
            </p:sp>
          </mc:Choice>
          <mc:Fallback xmlns="">
            <p:sp>
              <p:nvSpPr>
                <p:cNvPr id="51" name="Object 50">
                  <a:extLst>
                    <a:ext uri="{FF2B5EF4-FFF2-40B4-BE49-F238E27FC236}">
                      <a16:creationId xmlns:a16="http://schemas.microsoft.com/office/drawing/2014/main" id="{AE9CC4DF-4F49-A2E4-94E5-65343672C91C}"/>
                    </a:ext>
                  </a:extLst>
                </p:cNvPr>
                <p:cNvSpPr txBox="1">
                  <a:spLocks noRot="1" noChangeAspect="1" noMove="1" noResize="1" noEditPoints="1" noAdjustHandles="1" noChangeArrowheads="1" noChangeShapeType="1" noTextEdit="1"/>
                </p:cNvSpPr>
                <p:nvPr/>
              </p:nvSpPr>
              <p:spPr>
                <a:xfrm>
                  <a:off x="9775017" y="3298655"/>
                  <a:ext cx="730250" cy="60702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bject 51">
                  <a:extLst>
                    <a:ext uri="{FF2B5EF4-FFF2-40B4-BE49-F238E27FC236}">
                      <a16:creationId xmlns:a16="http://schemas.microsoft.com/office/drawing/2014/main" id="{63D85368-3F04-1DAA-B466-257AA8243308}"/>
                    </a:ext>
                  </a:extLst>
                </p:cNvPr>
                <p:cNvSpPr txBox="1"/>
                <p:nvPr/>
              </p:nvSpPr>
              <p:spPr>
                <a:xfrm>
                  <a:off x="9921875" y="3935022"/>
                  <a:ext cx="927100" cy="571500"/>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en-US" i="1" noProof="0">
                                <a:solidFill>
                                  <a:srgbClr val="28AFD7"/>
                                </a:solidFill>
                                <a:latin typeface="Cambria Math" panose="02040503050406030204" pitchFamily="18" charset="0"/>
                              </a:rPr>
                            </m:ctrlPr>
                          </m:sSubPr>
                          <m:e>
                            <m:r>
                              <a:rPr lang="en-US" i="1" noProof="0">
                                <a:solidFill>
                                  <a:srgbClr val="28AFD7"/>
                                </a:solidFill>
                                <a:latin typeface="Cambria Math" panose="02040503050406030204" pitchFamily="18" charset="0"/>
                              </a:rPr>
                              <m:t>𝜎</m:t>
                            </m:r>
                          </m:e>
                          <m:sub>
                            <m:r>
                              <a:rPr lang="en-US" i="1" noProof="0">
                                <a:solidFill>
                                  <a:srgbClr val="28AFD7"/>
                                </a:solidFill>
                                <a:latin typeface="Cambria Math" panose="02040503050406030204" pitchFamily="18" charset="0"/>
                              </a:rPr>
                              <m:t>𝜔</m:t>
                            </m:r>
                            <m:r>
                              <a:rPr lang="en-US" i="1" noProof="0">
                                <a:solidFill>
                                  <a:srgbClr val="28AFD7"/>
                                </a:solidFill>
                                <a:latin typeface="Cambria Math" panose="02040503050406030204" pitchFamily="18" charset="0"/>
                              </a:rPr>
                              <m:t>,</m:t>
                            </m:r>
                            <m:r>
                              <a:rPr lang="en-US" i="1" noProof="0">
                                <a:solidFill>
                                  <a:srgbClr val="28AFD7"/>
                                </a:solidFill>
                                <a:latin typeface="Cambria Math" panose="02040503050406030204" pitchFamily="18" charset="0"/>
                              </a:rPr>
                              <m:t>𝑠</m:t>
                            </m:r>
                          </m:sub>
                        </m:sSub>
                        <m:r>
                          <a:rPr lang="en-US" i="1" noProof="0">
                            <a:solidFill>
                              <a:srgbClr val="40004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28AFD7"/>
                                    </a:solidFill>
                                    <a:latin typeface="Cambria Math" panose="02040503050406030204" pitchFamily="18" charset="0"/>
                                  </a:rPr>
                                </m:ctrlPr>
                              </m:sSubPr>
                              <m:e>
                                <m:r>
                                  <a:rPr lang="en-US" i="1" noProof="0">
                                    <a:solidFill>
                                      <a:srgbClr val="28AFD7"/>
                                    </a:solidFill>
                                    <a:latin typeface="Cambria Math" panose="02040503050406030204" pitchFamily="18" charset="0"/>
                                  </a:rPr>
                                  <m:t>𝜎</m:t>
                                </m:r>
                              </m:e>
                              <m:sub>
                                <m:r>
                                  <a:rPr lang="en-US" i="1" noProof="0">
                                    <a:solidFill>
                                      <a:srgbClr val="28AFD7"/>
                                    </a:solidFill>
                                    <a:latin typeface="Cambria Math" panose="02040503050406030204" pitchFamily="18" charset="0"/>
                                  </a:rPr>
                                  <m:t>𝜔</m:t>
                                </m:r>
                              </m:sub>
                            </m:sSub>
                          </m:num>
                          <m:den>
                            <m:r>
                              <a:rPr lang="en-US" i="1" noProof="0">
                                <a:solidFill>
                                  <a:srgbClr val="000000"/>
                                </a:solidFill>
                                <a:latin typeface="Cambria Math" panose="02040503050406030204" pitchFamily="18" charset="0"/>
                              </a:rPr>
                              <m:t>𝑠</m:t>
                            </m:r>
                          </m:den>
                        </m:f>
                      </m:oMath>
                    </m:oMathPara>
                  </a14:m>
                  <a:endParaRPr lang="en-US" noProof="0" dirty="0"/>
                </a:p>
              </p:txBody>
            </p:sp>
          </mc:Choice>
          <mc:Fallback xmlns="">
            <p:sp>
              <p:nvSpPr>
                <p:cNvPr id="52" name="Object 51">
                  <a:extLst>
                    <a:ext uri="{FF2B5EF4-FFF2-40B4-BE49-F238E27FC236}">
                      <a16:creationId xmlns:a16="http://schemas.microsoft.com/office/drawing/2014/main" id="{63D85368-3F04-1DAA-B466-257AA8243308}"/>
                    </a:ext>
                  </a:extLst>
                </p:cNvPr>
                <p:cNvSpPr txBox="1">
                  <a:spLocks noRot="1" noChangeAspect="1" noMove="1" noResize="1" noEditPoints="1" noAdjustHandles="1" noChangeArrowheads="1" noChangeShapeType="1" noTextEdit="1"/>
                </p:cNvSpPr>
                <p:nvPr/>
              </p:nvSpPr>
              <p:spPr>
                <a:xfrm>
                  <a:off x="9921875" y="3935022"/>
                  <a:ext cx="927100" cy="571500"/>
                </a:xfrm>
                <a:prstGeom prst="rect">
                  <a:avLst/>
                </a:prstGeom>
                <a:blipFill>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Object 52">
                <a:extLst>
                  <a:ext uri="{FF2B5EF4-FFF2-40B4-BE49-F238E27FC236}">
                    <a16:creationId xmlns:a16="http://schemas.microsoft.com/office/drawing/2014/main" id="{ED5A6DCE-0AB8-BDE8-B2CE-D74C22667851}"/>
                  </a:ext>
                </a:extLst>
              </p:cNvPr>
              <p:cNvSpPr txBox="1"/>
              <p:nvPr/>
            </p:nvSpPr>
            <p:spPr>
              <a:xfrm>
                <a:off x="8124681" y="4201640"/>
                <a:ext cx="584200" cy="292100"/>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sz="1700" i="1" noProof="0">
                          <a:solidFill>
                            <a:srgbClr val="000000"/>
                          </a:solidFill>
                          <a:latin typeface="Cambria Math" panose="02040503050406030204" pitchFamily="18" charset="0"/>
                        </a:rPr>
                        <m:t>=</m:t>
                      </m:r>
                      <m:sSub>
                        <m:sSubPr>
                          <m:ctrlPr>
                            <a:rPr lang="en-US" sz="1700" i="1" noProof="0">
                              <a:solidFill>
                                <a:srgbClr val="51B1D7"/>
                              </a:solidFill>
                              <a:latin typeface="Cambria Math" panose="02040503050406030204" pitchFamily="18" charset="0"/>
                            </a:rPr>
                          </m:ctrlPr>
                        </m:sSubPr>
                        <m:e>
                          <m:r>
                            <a:rPr lang="en-US" sz="1700" i="1" noProof="0">
                              <a:solidFill>
                                <a:srgbClr val="50B0D6"/>
                              </a:solidFill>
                              <a:latin typeface="Cambria Math" panose="02040503050406030204" pitchFamily="18" charset="0"/>
                            </a:rPr>
                            <m:t>𝜌</m:t>
                          </m:r>
                        </m:e>
                        <m:sub>
                          <m:r>
                            <a:rPr lang="en-US" sz="1700" i="1" noProof="0">
                              <a:solidFill>
                                <a:srgbClr val="51B1D7"/>
                              </a:solidFill>
                              <a:latin typeface="Cambria Math" panose="02040503050406030204" pitchFamily="18" charset="0"/>
                            </a:rPr>
                            <m:t>𝜔</m:t>
                          </m:r>
                        </m:sub>
                      </m:sSub>
                      <m:r>
                        <a:rPr lang="en-US" sz="1700" i="1" noProof="0">
                          <a:solidFill>
                            <a:srgbClr val="FF8000"/>
                          </a:solidFill>
                          <a:latin typeface="Cambria Math" panose="02040503050406030204" pitchFamily="18" charset="0"/>
                        </a:rPr>
                        <m:t>𝜉</m:t>
                      </m:r>
                    </m:oMath>
                  </m:oMathPara>
                </a14:m>
                <a:endParaRPr lang="en-US" noProof="0" dirty="0"/>
              </a:p>
            </p:txBody>
          </p:sp>
        </mc:Choice>
        <mc:Fallback xmlns="">
          <p:sp>
            <p:nvSpPr>
              <p:cNvPr id="53" name="Object 52">
                <a:extLst>
                  <a:ext uri="{FF2B5EF4-FFF2-40B4-BE49-F238E27FC236}">
                    <a16:creationId xmlns:a16="http://schemas.microsoft.com/office/drawing/2014/main" id="{ED5A6DCE-0AB8-BDE8-B2CE-D74C22667851}"/>
                  </a:ext>
                </a:extLst>
              </p:cNvPr>
              <p:cNvSpPr txBox="1">
                <a:spLocks noRot="1" noChangeAspect="1" noMove="1" noResize="1" noEditPoints="1" noAdjustHandles="1" noChangeArrowheads="1" noChangeShapeType="1" noTextEdit="1"/>
              </p:cNvSpPr>
              <p:nvPr/>
            </p:nvSpPr>
            <p:spPr>
              <a:xfrm>
                <a:off x="8124681" y="4201640"/>
                <a:ext cx="584200" cy="292100"/>
              </a:xfrm>
              <a:prstGeom prst="rect">
                <a:avLst/>
              </a:prstGeom>
              <a:blipFill>
                <a:blip r:embed="rId19"/>
                <a:stretch>
                  <a:fillRect r="-5208" b="-8333"/>
                </a:stretch>
              </a:blipFill>
            </p:spPr>
            <p:txBody>
              <a:bodyPr/>
              <a:lstStyle/>
              <a:p>
                <a:r>
                  <a:rPr lang="en-US">
                    <a:noFill/>
                  </a:rPr>
                  <a:t> </a:t>
                </a:r>
              </a:p>
            </p:txBody>
          </p:sp>
        </mc:Fallback>
      </mc:AlternateContent>
      <p:grpSp>
        <p:nvGrpSpPr>
          <p:cNvPr id="54" name="Group 53">
            <a:extLst>
              <a:ext uri="{FF2B5EF4-FFF2-40B4-BE49-F238E27FC236}">
                <a16:creationId xmlns:a16="http://schemas.microsoft.com/office/drawing/2014/main" id="{7A4FE276-D080-8853-3997-1CD1EF128A73}"/>
              </a:ext>
            </a:extLst>
          </p:cNvPr>
          <p:cNvGrpSpPr/>
          <p:nvPr/>
        </p:nvGrpSpPr>
        <p:grpSpPr>
          <a:xfrm>
            <a:off x="4036043" y="3557782"/>
            <a:ext cx="1473471" cy="960076"/>
            <a:chOff x="6680199" y="3379758"/>
            <a:chExt cx="1473471" cy="960076"/>
          </a:xfrm>
        </p:grpSpPr>
        <mc:AlternateContent xmlns:mc="http://schemas.openxmlformats.org/markup-compatibility/2006" xmlns:a14="http://schemas.microsoft.com/office/drawing/2010/main">
          <mc:Choice Requires="a14">
            <p:sp>
              <p:nvSpPr>
                <p:cNvPr id="55" name="Object 54">
                  <a:extLst>
                    <a:ext uri="{FF2B5EF4-FFF2-40B4-BE49-F238E27FC236}">
                      <a16:creationId xmlns:a16="http://schemas.microsoft.com/office/drawing/2014/main" id="{E40217E1-8E98-227E-BA44-AA27CEDC1DA6}"/>
                    </a:ext>
                  </a:extLst>
                </p:cNvPr>
                <p:cNvSpPr txBox="1"/>
                <p:nvPr/>
              </p:nvSpPr>
              <p:spPr>
                <a:xfrm>
                  <a:off x="6680199" y="4060434"/>
                  <a:ext cx="927101" cy="2794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400" i="1" noProof="0">
                                <a:solidFill>
                                  <a:srgbClr val="008040"/>
                                </a:solidFill>
                                <a:latin typeface="Cambria Math" panose="02040503050406030204" pitchFamily="18" charset="0"/>
                              </a:rPr>
                            </m:ctrlPr>
                          </m:sSubPr>
                          <m:e>
                            <m:r>
                              <a:rPr lang="en-US" sz="1400" i="1" noProof="0">
                                <a:solidFill>
                                  <a:srgbClr val="008040"/>
                                </a:solidFill>
                                <a:latin typeface="Cambria Math" panose="02040503050406030204" pitchFamily="18" charset="0"/>
                              </a:rPr>
                              <m:t>𝜎</m:t>
                            </m:r>
                          </m:e>
                          <m:sub>
                            <m:r>
                              <a:rPr lang="en-US" sz="1400" i="1" noProof="0">
                                <a:solidFill>
                                  <a:srgbClr val="008040"/>
                                </a:solidFill>
                                <a:latin typeface="Cambria Math" panose="02040503050406030204" pitchFamily="18" charset="0"/>
                              </a:rPr>
                              <m:t>𝑡</m:t>
                            </m:r>
                            <m:r>
                              <a:rPr lang="en-US" sz="1400" i="1" noProof="0">
                                <a:solidFill>
                                  <a:srgbClr val="008040"/>
                                </a:solidFill>
                                <a:latin typeface="Cambria Math" panose="02040503050406030204" pitchFamily="18" charset="0"/>
                              </a:rPr>
                              <m:t>,</m:t>
                            </m:r>
                            <m:r>
                              <a:rPr lang="en-US" sz="1400" i="1" noProof="0">
                                <a:solidFill>
                                  <a:srgbClr val="008040"/>
                                </a:solidFill>
                                <a:latin typeface="Cambria Math" panose="02040503050406030204" pitchFamily="18" charset="0"/>
                              </a:rPr>
                              <m:t>𝑠</m:t>
                            </m:r>
                          </m:sub>
                        </m:sSub>
                        <m:r>
                          <a:rPr lang="en-US" sz="1400" i="1" noProof="0">
                            <a:solidFill>
                              <a:srgbClr val="000000"/>
                            </a:solidFill>
                            <a:latin typeface="Cambria Math" panose="02040503050406030204" pitchFamily="18" charset="0"/>
                          </a:rPr>
                          <m:t>=</m:t>
                        </m:r>
                        <m:r>
                          <a:rPr lang="en-US" sz="1400" i="1" noProof="0">
                            <a:solidFill>
                              <a:srgbClr val="000000"/>
                            </a:solidFill>
                            <a:latin typeface="Cambria Math" panose="02040503050406030204" pitchFamily="18" charset="0"/>
                          </a:rPr>
                          <m:t>𝑠</m:t>
                        </m:r>
                        <m:sSub>
                          <m:sSubPr>
                            <m:ctrlPr>
                              <a:rPr lang="en-US" sz="1400" i="1" noProof="0">
                                <a:solidFill>
                                  <a:srgbClr val="008040"/>
                                </a:solidFill>
                                <a:latin typeface="Cambria Math" panose="02040503050406030204" pitchFamily="18" charset="0"/>
                              </a:rPr>
                            </m:ctrlPr>
                          </m:sSubPr>
                          <m:e>
                            <m:r>
                              <a:rPr lang="en-US" sz="1400" i="1" noProof="0">
                                <a:solidFill>
                                  <a:srgbClr val="008040"/>
                                </a:solidFill>
                                <a:latin typeface="Cambria Math" panose="02040503050406030204" pitchFamily="18" charset="0"/>
                              </a:rPr>
                              <m:t>𝜎</m:t>
                            </m:r>
                          </m:e>
                          <m:sub>
                            <m:r>
                              <a:rPr lang="en-US" sz="1400" i="1" noProof="0">
                                <a:solidFill>
                                  <a:srgbClr val="008040"/>
                                </a:solidFill>
                                <a:latin typeface="Cambria Math" panose="02040503050406030204" pitchFamily="18" charset="0"/>
                              </a:rPr>
                              <m:t>𝑡</m:t>
                            </m:r>
                          </m:sub>
                        </m:sSub>
                      </m:oMath>
                    </m:oMathPara>
                  </a14:m>
                  <a:endParaRPr lang="en-US" sz="1200" noProof="0" dirty="0"/>
                </a:p>
              </p:txBody>
            </p:sp>
          </mc:Choice>
          <mc:Fallback xmlns="">
            <p:sp>
              <p:nvSpPr>
                <p:cNvPr id="55" name="Object 54">
                  <a:extLst>
                    <a:ext uri="{FF2B5EF4-FFF2-40B4-BE49-F238E27FC236}">
                      <a16:creationId xmlns:a16="http://schemas.microsoft.com/office/drawing/2014/main" id="{E40217E1-8E98-227E-BA44-AA27CEDC1DA6}"/>
                    </a:ext>
                  </a:extLst>
                </p:cNvPr>
                <p:cNvSpPr txBox="1">
                  <a:spLocks noRot="1" noChangeAspect="1" noMove="1" noResize="1" noEditPoints="1" noAdjustHandles="1" noChangeArrowheads="1" noChangeShapeType="1" noTextEdit="1"/>
                </p:cNvSpPr>
                <p:nvPr/>
              </p:nvSpPr>
              <p:spPr>
                <a:xfrm>
                  <a:off x="6680199" y="4060434"/>
                  <a:ext cx="927101" cy="279400"/>
                </a:xfrm>
                <a:prstGeom prst="rect">
                  <a:avLst/>
                </a:prstGeom>
                <a:blipFill>
                  <a:blip r:embed="rId20"/>
                  <a:stretch>
                    <a:fillRect b="-6522"/>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D2FAB285-0F80-369A-ED88-4FACFD3F5565}"/>
                </a:ext>
              </a:extLst>
            </p:cNvPr>
            <p:cNvCxnSpPr/>
            <p:nvPr/>
          </p:nvCxnSpPr>
          <p:spPr>
            <a:xfrm>
              <a:off x="7685311" y="4199737"/>
              <a:ext cx="349066" cy="0"/>
            </a:xfrm>
            <a:prstGeom prst="line">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B90D7F2-ABC9-4231-0281-2508216FE93A}"/>
                </a:ext>
              </a:extLst>
            </p:cNvPr>
            <p:cNvCxnSpPr>
              <a:cxnSpLocks/>
            </p:cNvCxnSpPr>
            <p:nvPr/>
          </p:nvCxnSpPr>
          <p:spPr>
            <a:xfrm flipV="1">
              <a:off x="7860695" y="3469392"/>
              <a:ext cx="0" cy="73008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8" name="Object 57">
                  <a:extLst>
                    <a:ext uri="{FF2B5EF4-FFF2-40B4-BE49-F238E27FC236}">
                      <a16:creationId xmlns:a16="http://schemas.microsoft.com/office/drawing/2014/main" id="{4ABFE21A-85A5-384F-248C-85F25D0CC30F}"/>
                    </a:ext>
                  </a:extLst>
                </p:cNvPr>
                <p:cNvSpPr txBox="1"/>
                <p:nvPr/>
              </p:nvSpPr>
              <p:spPr>
                <a:xfrm>
                  <a:off x="7869237" y="3379758"/>
                  <a:ext cx="284433" cy="431158"/>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sz="1400" i="1" noProof="0">
                            <a:solidFill>
                              <a:srgbClr val="5BC13E"/>
                            </a:solidFill>
                            <a:latin typeface="Cambria Math" panose="02040503050406030204" pitchFamily="18" charset="0"/>
                          </a:rPr>
                          <m:t>𝑢</m:t>
                        </m:r>
                      </m:oMath>
                    </m:oMathPara>
                  </a14:m>
                  <a:endParaRPr lang="en-US" noProof="0" dirty="0"/>
                </a:p>
              </p:txBody>
            </p:sp>
          </mc:Choice>
          <mc:Fallback xmlns="">
            <p:sp>
              <p:nvSpPr>
                <p:cNvPr id="58" name="Object 57">
                  <a:extLst>
                    <a:ext uri="{FF2B5EF4-FFF2-40B4-BE49-F238E27FC236}">
                      <a16:creationId xmlns:a16="http://schemas.microsoft.com/office/drawing/2014/main" id="{4ABFE21A-85A5-384F-248C-85F25D0CC30F}"/>
                    </a:ext>
                  </a:extLst>
                </p:cNvPr>
                <p:cNvSpPr txBox="1">
                  <a:spLocks noRot="1" noChangeAspect="1" noMove="1" noResize="1" noEditPoints="1" noAdjustHandles="1" noChangeArrowheads="1" noChangeShapeType="1" noTextEdit="1"/>
                </p:cNvSpPr>
                <p:nvPr/>
              </p:nvSpPr>
              <p:spPr>
                <a:xfrm>
                  <a:off x="7869237" y="3379758"/>
                  <a:ext cx="284433" cy="431158"/>
                </a:xfrm>
                <a:prstGeom prst="rect">
                  <a:avLst/>
                </a:prstGeom>
                <a:blipFill>
                  <a:blip r:embed="rId2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Object 13">
                <a:extLst>
                  <a:ext uri="{FF2B5EF4-FFF2-40B4-BE49-F238E27FC236}">
                    <a16:creationId xmlns:a16="http://schemas.microsoft.com/office/drawing/2014/main" id="{30C3510B-9000-7EE6-4A2B-B507D7D7ADFA}"/>
                  </a:ext>
                </a:extLst>
              </p:cNvPr>
              <p:cNvSpPr txBox="1"/>
              <p:nvPr/>
            </p:nvSpPr>
            <p:spPr bwMode="auto">
              <a:xfrm>
                <a:off x="2322808" y="1334065"/>
                <a:ext cx="3426469" cy="6604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1600" i="1" noProof="0" smtClean="0">
                          <a:solidFill>
                            <a:srgbClr val="000000"/>
                          </a:solidFill>
                          <a:latin typeface="Cambria Math" panose="02040503050406030204" pitchFamily="18" charset="0"/>
                        </a:rPr>
                        <m:t>𝜓</m:t>
                      </m:r>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b="0" i="1" noProof="0" smtClean="0">
                                  <a:solidFill>
                                    <a:srgbClr val="000000"/>
                                  </a:solidFill>
                                  <a:latin typeface="Cambria Math" panose="02040503050406030204" pitchFamily="18" charset="0"/>
                                </a:rPr>
                                <m:t>𝑖</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000000"/>
                                      </a:solidFill>
                                      <a:latin typeface="Cambria Math" panose="02040503050406030204" pitchFamily="18" charset="0"/>
                                    </a:rPr>
                                    <m:t>𝑡</m:t>
                                  </m:r>
                                </m:e>
                                <m:sup>
                                  <m:r>
                                    <a:rPr lang="en-US" sz="1600" i="1" noProof="0">
                                      <a:solidFill>
                                        <a:srgbClr val="000000"/>
                                      </a:solidFill>
                                      <a:latin typeface="Cambria Math" panose="02040503050406030204" pitchFamily="18" charset="0"/>
                                    </a:rPr>
                                    <m:t>2</m:t>
                                  </m:r>
                                </m:sup>
                              </m:sSup>
                            </m:e>
                          </m:d>
                        </m:e>
                      </m:func>
                    </m:oMath>
                  </m:oMathPara>
                </a14:m>
                <a:endParaRPr lang="en-US" sz="1600" noProof="0" dirty="0"/>
              </a:p>
            </p:txBody>
          </p:sp>
        </mc:Choice>
        <mc:Fallback xmlns="">
          <p:sp>
            <p:nvSpPr>
              <p:cNvPr id="21" name="Object 13">
                <a:extLst>
                  <a:ext uri="{FF2B5EF4-FFF2-40B4-BE49-F238E27FC236}">
                    <a16:creationId xmlns:a16="http://schemas.microsoft.com/office/drawing/2014/main" id="{30C3510B-9000-7EE6-4A2B-B507D7D7ADFA}"/>
                  </a:ext>
                </a:extLst>
              </p:cNvPr>
              <p:cNvSpPr txBox="1">
                <a:spLocks noRot="1" noChangeAspect="1" noMove="1" noResize="1" noEditPoints="1" noAdjustHandles="1" noChangeArrowheads="1" noChangeShapeType="1" noTextEdit="1"/>
              </p:cNvSpPr>
              <p:nvPr/>
            </p:nvSpPr>
            <p:spPr bwMode="auto">
              <a:xfrm>
                <a:off x="2322808" y="1334065"/>
                <a:ext cx="3426469" cy="660400"/>
              </a:xfrm>
              <a:prstGeom prst="rect">
                <a:avLst/>
              </a:prstGeom>
              <a:blipFill>
                <a:blip r:embed="rId2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15">
                <a:extLst>
                  <a:ext uri="{FF2B5EF4-FFF2-40B4-BE49-F238E27FC236}">
                    <a16:creationId xmlns:a16="http://schemas.microsoft.com/office/drawing/2014/main" id="{D11117C4-3D41-EF06-6A96-9CF61B78CAE7}"/>
                  </a:ext>
                </a:extLst>
              </p:cNvPr>
              <p:cNvSpPr txBox="1"/>
              <p:nvPr/>
            </p:nvSpPr>
            <p:spPr bwMode="auto">
              <a:xfrm>
                <a:off x="2373142" y="2181505"/>
                <a:ext cx="304493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𝜎</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den>
                              </m:f>
                            </m:e>
                          </m:d>
                        </m:e>
                      </m:func>
                    </m:oMath>
                  </m:oMathPara>
                </a14:m>
                <a:endParaRPr lang="en-US" sz="1400" noProof="0" dirty="0"/>
              </a:p>
            </p:txBody>
          </p:sp>
        </mc:Choice>
        <mc:Fallback xmlns="">
          <p:sp>
            <p:nvSpPr>
              <p:cNvPr id="22" name="Object 15">
                <a:extLst>
                  <a:ext uri="{FF2B5EF4-FFF2-40B4-BE49-F238E27FC236}">
                    <a16:creationId xmlns:a16="http://schemas.microsoft.com/office/drawing/2014/main" id="{D11117C4-3D41-EF06-6A96-9CF61B78CAE7}"/>
                  </a:ext>
                </a:extLst>
              </p:cNvPr>
              <p:cNvSpPr txBox="1">
                <a:spLocks noRot="1" noChangeAspect="1" noMove="1" noResize="1" noEditPoints="1" noAdjustHandles="1" noChangeArrowheads="1" noChangeShapeType="1" noTextEdit="1"/>
              </p:cNvSpPr>
              <p:nvPr/>
            </p:nvSpPr>
            <p:spPr bwMode="auto">
              <a:xfrm>
                <a:off x="2373142" y="2181505"/>
                <a:ext cx="3044937" cy="78105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42">
                <a:extLst>
                  <a:ext uri="{FF2B5EF4-FFF2-40B4-BE49-F238E27FC236}">
                    <a16:creationId xmlns:a16="http://schemas.microsoft.com/office/drawing/2014/main" id="{6DEF8C97-0E2E-07C5-8C3C-683173161DDD}"/>
                  </a:ext>
                </a:extLst>
              </p:cNvPr>
              <p:cNvSpPr txBox="1"/>
              <p:nvPr/>
            </p:nvSpPr>
            <p:spPr bwMode="auto">
              <a:xfrm>
                <a:off x="6618773" y="2203494"/>
                <a:ext cx="4447267" cy="78105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acc>
                            <m:accPr>
                              <m:chr m:val="̂"/>
                              <m:ctrlPr>
                                <a:rPr lang="en-US" sz="1600" i="1" noProof="0">
                                  <a:solidFill>
                                    <a:srgbClr val="000000"/>
                                  </a:solidFill>
                                  <a:latin typeface="Cambria Math" panose="02040503050406030204" pitchFamily="18" charset="0"/>
                                </a:rPr>
                              </m:ctrlPr>
                            </m:accPr>
                            <m:e>
                              <m:r>
                                <a:rPr lang="en-US" sz="1600" i="1" noProof="0">
                                  <a:solidFill>
                                    <a:srgbClr val="000000"/>
                                  </a:solidFill>
                                  <a:latin typeface="Cambria Math" panose="02040503050406030204" pitchFamily="18" charset="0"/>
                                </a:rPr>
                                <m:t>𝜓</m:t>
                              </m:r>
                            </m:e>
                          </m:acc>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r>
                                <a:rPr lang="en-US" sz="1600" i="1" noProof="0">
                                  <a:solidFill>
                                    <a:srgbClr val="000000"/>
                                  </a:solidFill>
                                  <a:latin typeface="Cambria Math" panose="02040503050406030204" pitchFamily="18" charset="0"/>
                                </a:rPr>
                                <m:t>𝜋</m:t>
                              </m:r>
                            </m:num>
                            <m:den>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𝜔</m:t>
                                          </m:r>
                                          <m:r>
                                            <a:rPr lang="en-US" sz="1600" i="1" noProof="0">
                                              <a:solidFill>
                                                <a:srgbClr val="000000"/>
                                              </a:solidFill>
                                              <a:latin typeface="Cambria Math" panose="02040503050406030204" pitchFamily="18" charset="0"/>
                                            </a:rPr>
                                            <m:t>−</m:t>
                                          </m:r>
                                          <m:r>
                                            <a:rPr lang="en-US" sz="1600" i="1" noProof="0">
                                              <a:solidFill>
                                                <a:srgbClr val="FF8000"/>
                                              </a:solidFill>
                                              <a:latin typeface="Cambria Math" panose="02040503050406030204" pitchFamily="18" charset="0"/>
                                            </a:rPr>
                                            <m:t>𝜉</m:t>
                                          </m:r>
                                        </m:e>
                                      </m:d>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4</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den>
                              </m:f>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000000"/>
                                      </a:solidFill>
                                      <a:latin typeface="Cambria Math" panose="02040503050406030204" pitchFamily="18" charset="0"/>
                                    </a:rPr>
                                    <m:t>𝜔</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xmlns="">
          <p:sp>
            <p:nvSpPr>
              <p:cNvPr id="23" name="Object 42">
                <a:extLst>
                  <a:ext uri="{FF2B5EF4-FFF2-40B4-BE49-F238E27FC236}">
                    <a16:creationId xmlns:a16="http://schemas.microsoft.com/office/drawing/2014/main" id="{6DEF8C97-0E2E-07C5-8C3C-683173161DDD}"/>
                  </a:ext>
                </a:extLst>
              </p:cNvPr>
              <p:cNvSpPr txBox="1">
                <a:spLocks noRot="1" noChangeAspect="1" noMove="1" noResize="1" noEditPoints="1" noAdjustHandles="1" noChangeArrowheads="1" noChangeShapeType="1" noTextEdit="1"/>
              </p:cNvSpPr>
              <p:nvPr/>
            </p:nvSpPr>
            <p:spPr bwMode="auto">
              <a:xfrm>
                <a:off x="6618773" y="2203494"/>
                <a:ext cx="4447267" cy="78105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41">
                <a:extLst>
                  <a:ext uri="{FF2B5EF4-FFF2-40B4-BE49-F238E27FC236}">
                    <a16:creationId xmlns:a16="http://schemas.microsoft.com/office/drawing/2014/main" id="{A7B7ED5F-9B87-2F4A-9BF1-DDB85A0A5671}"/>
                  </a:ext>
                </a:extLst>
              </p:cNvPr>
              <p:cNvSpPr txBox="1"/>
              <p:nvPr/>
            </p:nvSpPr>
            <p:spPr>
              <a:xfrm>
                <a:off x="6618773" y="1349289"/>
                <a:ext cx="5501561" cy="6604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000000"/>
                              </a:solidFill>
                              <a:latin typeface="Cambria Math" panose="02040503050406030204" pitchFamily="18" charset="0"/>
                            </a:rPr>
                          </m:ctrlPr>
                        </m:sSubPr>
                        <m:e>
                          <m:r>
                            <a:rPr lang="en-US" sz="1600" i="1" noProof="0">
                              <a:solidFill>
                                <a:srgbClr val="000000"/>
                              </a:solidFill>
                              <a:latin typeface="Cambria Math" panose="02040503050406030204" pitchFamily="18" charset="0"/>
                            </a:rPr>
                            <m:t>𝜓</m:t>
                          </m:r>
                        </m:e>
                        <m:sub>
                          <m:r>
                            <a:rPr lang="en-US" sz="1600" i="1" noProof="0">
                              <a:solidFill>
                                <a:srgbClr val="000000"/>
                              </a:solidFill>
                              <a:latin typeface="Cambria Math" panose="02040503050406030204" pitchFamily="18" charset="0"/>
                            </a:rPr>
                            <m:t>𝑢</m:t>
                          </m:r>
                          <m:r>
                            <a:rPr lang="en-US" sz="1600" i="1" noProof="0">
                              <a:solidFill>
                                <a:srgbClr val="000000"/>
                              </a:solidFill>
                              <a:latin typeface="Cambria Math" panose="02040503050406030204" pitchFamily="18" charset="0"/>
                            </a:rPr>
                            <m:t>,</m:t>
                          </m:r>
                          <m:r>
                            <a:rPr lang="en-US" sz="1600" i="1" noProof="0">
                              <a:solidFill>
                                <a:srgbClr val="000000"/>
                              </a:solidFill>
                              <a:latin typeface="Cambria Math" panose="02040503050406030204" pitchFamily="18" charset="0"/>
                            </a:rPr>
                            <m:t>𝑠</m:t>
                          </m:r>
                        </m:sub>
                      </m:sSub>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e>
                      </m:d>
                      <m:r>
                        <a:rPr lang="en-US" sz="1600" i="1" noProof="0">
                          <a:solidFill>
                            <a:srgbClr val="000000"/>
                          </a:solidFill>
                          <a:latin typeface="Cambria Math" panose="02040503050406030204" pitchFamily="18" charset="0"/>
                        </a:rPr>
                        <m:t>=</m:t>
                      </m:r>
                      <m:rad>
                        <m:radPr>
                          <m:ctrlPr>
                            <a:rPr lang="en-US" sz="1600" i="1" noProof="0">
                              <a:solidFill>
                                <a:srgbClr val="000000"/>
                              </a:solidFill>
                              <a:latin typeface="Cambria Math" panose="02040503050406030204" pitchFamily="18" charset="0"/>
                            </a:rPr>
                          </m:ctrlPr>
                        </m:radPr>
                        <m:deg>
                          <m:r>
                            <a:rPr lang="en-US" sz="1600" i="1" noProof="0">
                              <a:solidFill>
                                <a:srgbClr val="000000"/>
                              </a:solidFill>
                              <a:latin typeface="Cambria Math" panose="02040503050406030204" pitchFamily="18" charset="0"/>
                            </a:rPr>
                            <m:t>4</m:t>
                          </m:r>
                        </m:deg>
                        <m:e>
                          <m:f>
                            <m:fPr>
                              <m:ctrlPr>
                                <a:rPr lang="en-US" sz="1600" i="1" noProof="0">
                                  <a:solidFill>
                                    <a:srgbClr val="000000"/>
                                  </a:solidFill>
                                  <a:latin typeface="Cambria Math" panose="02040503050406030204" pitchFamily="18" charset="0"/>
                                </a:rPr>
                              </m:ctrlPr>
                            </m:fPr>
                            <m:num>
                              <m:r>
                                <a:rPr lang="en-US" sz="1600" i="1" noProof="0">
                                  <a:solidFill>
                                    <a:srgbClr val="000000"/>
                                  </a:solidFill>
                                  <a:latin typeface="Cambria Math" panose="02040503050406030204" pitchFamily="18" charset="0"/>
                                </a:rPr>
                                <m:t>2</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num>
                            <m:den>
                              <m:r>
                                <a:rPr lang="en-US" sz="1600" i="1" noProof="0">
                                  <a:solidFill>
                                    <a:srgbClr val="000000"/>
                                  </a:solidFill>
                                  <a:latin typeface="Cambria Math" panose="02040503050406030204" pitchFamily="18" charset="0"/>
                                </a:rPr>
                                <m:t>𝜋</m:t>
                              </m:r>
                            </m:den>
                          </m:f>
                        </m:e>
                      </m:rad>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0000"/>
                                  </a:solidFill>
                                  <a:latin typeface="Cambria Math" panose="02040503050406030204" pitchFamily="18" charset="0"/>
                                </a:rPr>
                                <m:t>𝑡</m:t>
                              </m:r>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sSubSup>
                                <m:sSubSupPr>
                                  <m:ctrlPr>
                                    <a:rPr lang="en-US" sz="1600" i="1" noProof="0">
                                      <a:solidFill>
                                        <a:srgbClr val="5989C4"/>
                                      </a:solidFill>
                                      <a:latin typeface="Cambria Math" panose="02040503050406030204" pitchFamily="18" charset="0"/>
                                    </a:rPr>
                                  </m:ctrlPr>
                                </m:sSubSupPr>
                                <m:e>
                                  <m:r>
                                    <a:rPr lang="en-US" sz="1600" i="1" noProof="0">
                                      <a:solidFill>
                                        <a:srgbClr val="5989C4"/>
                                      </a:solidFill>
                                      <a:latin typeface="Cambria Math" panose="02040503050406030204" pitchFamily="18" charset="0"/>
                                    </a:rPr>
                                    <m:t>𝜌</m:t>
                                  </m:r>
                                </m:e>
                                <m:sub>
                                  <m:r>
                                    <a:rPr lang="en-US" sz="1600" i="1" noProof="0">
                                      <a:solidFill>
                                        <a:srgbClr val="5989C4"/>
                                      </a:solidFill>
                                      <a:latin typeface="Cambria Math" panose="02040503050406030204" pitchFamily="18" charset="0"/>
                                    </a:rPr>
                                    <m:t>𝜔</m:t>
                                  </m:r>
                                </m:sub>
                                <m:sup>
                                  <m:r>
                                    <a:rPr lang="en-US" sz="1600" i="1" noProof="0">
                                      <a:solidFill>
                                        <a:srgbClr val="000000"/>
                                      </a:solidFill>
                                      <a:latin typeface="Cambria Math" panose="02040503050406030204" pitchFamily="18" charset="0"/>
                                    </a:rPr>
                                    <m:t>2</m:t>
                                  </m:r>
                                </m:sup>
                              </m:sSubSup>
                              <m:sSup>
                                <m:sSupPr>
                                  <m:ctrlPr>
                                    <a:rPr lang="en-US" sz="1600" i="1" noProof="0">
                                      <a:solidFill>
                                        <a:srgbClr val="000000"/>
                                      </a:solidFill>
                                      <a:latin typeface="Cambria Math" panose="02040503050406030204" pitchFamily="18" charset="0"/>
                                    </a:rPr>
                                  </m:ctrlPr>
                                </m:sSupPr>
                                <m:e>
                                  <m:r>
                                    <a:rPr lang="en-US" sz="1600" i="1" noProof="0">
                                      <a:solidFill>
                                        <a:srgbClr val="FF8000"/>
                                      </a:solidFill>
                                      <a:latin typeface="Cambria Math" panose="02040503050406030204" pitchFamily="18" charset="0"/>
                                    </a:rPr>
                                    <m:t>𝜉</m:t>
                                  </m:r>
                                </m:e>
                                <m:sup>
                                  <m:r>
                                    <a:rPr lang="en-US" sz="1600" i="1" noProof="0">
                                      <a:solidFill>
                                        <a:srgbClr val="000000"/>
                                      </a:solidFill>
                                      <a:latin typeface="Cambria Math" panose="02040503050406030204" pitchFamily="18" charset="0"/>
                                    </a:rPr>
                                    <m:t>2</m:t>
                                  </m:r>
                                </m:sup>
                              </m:sSup>
                              <m:sSup>
                                <m:sSupPr>
                                  <m:ctrlPr>
                                    <a:rPr lang="en-US" sz="1600" i="1" noProof="0">
                                      <a:solidFill>
                                        <a:srgbClr val="000000"/>
                                      </a:solidFill>
                                      <a:latin typeface="Cambria Math" panose="02040503050406030204" pitchFamily="18" charset="0"/>
                                    </a:rPr>
                                  </m:ctrlPr>
                                </m:sSupPr>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𝑡</m:t>
                                      </m:r>
                                      <m:r>
                                        <a:rPr lang="en-US" sz="1600" i="1" noProof="0">
                                          <a:solidFill>
                                            <a:srgbClr val="000000"/>
                                          </a:solidFill>
                                          <a:latin typeface="Cambria Math" panose="02040503050406030204" pitchFamily="18" charset="0"/>
                                        </a:rPr>
                                        <m:t>−</m:t>
                                      </m:r>
                                      <m:r>
                                        <a:rPr lang="en-US" sz="1600" i="1" noProof="0">
                                          <a:solidFill>
                                            <a:srgbClr val="008040"/>
                                          </a:solidFill>
                                          <a:latin typeface="Cambria Math" panose="02040503050406030204" pitchFamily="18" charset="0"/>
                                        </a:rPr>
                                        <m:t>𝑢</m:t>
                                      </m:r>
                                    </m:e>
                                  </m:d>
                                </m:e>
                                <m:sup>
                                  <m:r>
                                    <a:rPr lang="en-US" sz="1600" i="1" noProof="0">
                                      <a:solidFill>
                                        <a:srgbClr val="000000"/>
                                      </a:solidFill>
                                      <a:latin typeface="Cambria Math" panose="02040503050406030204" pitchFamily="18" charset="0"/>
                                    </a:rPr>
                                    <m:t>2</m:t>
                                  </m:r>
                                </m:sup>
                              </m:sSup>
                            </m:e>
                          </m:d>
                        </m:e>
                      </m:func>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exp</m:t>
                          </m:r>
                        </m:fName>
                        <m:e>
                          <m:d>
                            <m:dPr>
                              <m:ctrlPr>
                                <a:rPr lang="en-US" sz="1600" i="1" noProof="0">
                                  <a:solidFill>
                                    <a:srgbClr val="000000"/>
                                  </a:solidFill>
                                  <a:latin typeface="Cambria Math" panose="02040503050406030204" pitchFamily="18" charset="0"/>
                                </a:rPr>
                              </m:ctrlPr>
                            </m:dPr>
                            <m:e>
                              <m:r>
                                <a:rPr lang="en-US" sz="1600" i="1" noProof="0">
                                  <a:solidFill>
                                    <a:srgbClr val="000000"/>
                                  </a:solidFill>
                                  <a:latin typeface="Cambria Math" panose="02040503050406030204" pitchFamily="18" charset="0"/>
                                </a:rPr>
                                <m:t>−</m:t>
                              </m:r>
                              <m:func>
                                <m:funcPr>
                                  <m:ctrlPr>
                                    <a:rPr lang="en-US" sz="1600" i="1" noProof="0">
                                      <a:solidFill>
                                        <a:srgbClr val="000000"/>
                                      </a:solidFill>
                                      <a:latin typeface="Cambria Math" panose="02040503050406030204" pitchFamily="18" charset="0"/>
                                    </a:rPr>
                                  </m:ctrlPr>
                                </m:funcPr>
                                <m:fName>
                                  <m:r>
                                    <m:rPr>
                                      <m:sty m:val="p"/>
                                    </m:rPr>
                                    <a:rPr lang="en-US" sz="1600" i="0" noProof="0">
                                      <a:solidFill>
                                        <a:srgbClr val="000000"/>
                                      </a:solidFill>
                                      <a:latin typeface="Cambria Math" panose="02040503050406030204" pitchFamily="18" charset="0"/>
                                    </a:rPr>
                                    <m:t>i</m:t>
                                  </m:r>
                                </m:fName>
                                <m:e>
                                  <m:r>
                                    <a:rPr lang="en-US" sz="1600" i="1" noProof="0">
                                      <a:solidFill>
                                        <a:srgbClr val="FF8000"/>
                                      </a:solidFill>
                                      <a:latin typeface="Cambria Math" panose="02040503050406030204" pitchFamily="18" charset="0"/>
                                    </a:rPr>
                                    <m:t>𝜉</m:t>
                                  </m:r>
                                </m:e>
                              </m:func>
                              <m:r>
                                <a:rPr lang="en-US" sz="1600" i="1" noProof="0">
                                  <a:solidFill>
                                    <a:srgbClr val="008040"/>
                                  </a:solidFill>
                                  <a:latin typeface="Cambria Math" panose="02040503050406030204" pitchFamily="18" charset="0"/>
                                </a:rPr>
                                <m:t>𝑢</m:t>
                              </m:r>
                            </m:e>
                          </m:d>
                        </m:e>
                      </m:func>
                    </m:oMath>
                  </m:oMathPara>
                </a14:m>
                <a:endParaRPr lang="en-US" sz="1600" noProof="0" dirty="0"/>
              </a:p>
            </p:txBody>
          </p:sp>
        </mc:Choice>
        <mc:Fallback xmlns="">
          <p:sp>
            <p:nvSpPr>
              <p:cNvPr id="24" name="Object 41">
                <a:extLst>
                  <a:ext uri="{FF2B5EF4-FFF2-40B4-BE49-F238E27FC236}">
                    <a16:creationId xmlns:a16="http://schemas.microsoft.com/office/drawing/2014/main" id="{A7B7ED5F-9B87-2F4A-9BF1-DDB85A0A5671}"/>
                  </a:ext>
                </a:extLst>
              </p:cNvPr>
              <p:cNvSpPr txBox="1">
                <a:spLocks noRot="1" noChangeAspect="1" noMove="1" noResize="1" noEditPoints="1" noAdjustHandles="1" noChangeArrowheads="1" noChangeShapeType="1" noTextEdit="1"/>
              </p:cNvSpPr>
              <p:nvPr/>
            </p:nvSpPr>
            <p:spPr>
              <a:xfrm>
                <a:off x="6618773" y="1349289"/>
                <a:ext cx="5501561" cy="660400"/>
              </a:xfrm>
              <a:prstGeom prst="rect">
                <a:avLst/>
              </a:prstGeom>
              <a:blipFill>
                <a:blip r:embed="rId25"/>
                <a:stretch>
                  <a:fillRect b="-16514"/>
                </a:stretch>
              </a:blipFill>
            </p:spPr>
            <p:txBody>
              <a:bodyPr/>
              <a:lstStyle/>
              <a:p>
                <a:r>
                  <a:rPr lang="en-US">
                    <a:noFill/>
                  </a:rPr>
                  <a:t> </a:t>
                </a:r>
              </a:p>
            </p:txBody>
          </p:sp>
        </mc:Fallback>
      </mc:AlternateContent>
      <p:cxnSp>
        <p:nvCxnSpPr>
          <p:cNvPr id="25" name="Straight Arrow Connector 29">
            <a:extLst>
              <a:ext uri="{FF2B5EF4-FFF2-40B4-BE49-F238E27FC236}">
                <a16:creationId xmlns:a16="http://schemas.microsoft.com/office/drawing/2014/main" id="{776B98E2-CBCC-B6BA-5409-61BDD5B6CE3F}"/>
              </a:ext>
            </a:extLst>
          </p:cNvPr>
          <p:cNvCxnSpPr>
            <a:cxnSpLocks/>
          </p:cNvCxnSpPr>
          <p:nvPr/>
        </p:nvCxnSpPr>
        <p:spPr>
          <a:xfrm>
            <a:off x="5749277" y="1770964"/>
            <a:ext cx="6297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31">
            <a:extLst>
              <a:ext uri="{FF2B5EF4-FFF2-40B4-BE49-F238E27FC236}">
                <a16:creationId xmlns:a16="http://schemas.microsoft.com/office/drawing/2014/main" id="{0B8B3438-C7FB-D5CB-A26F-F80CDC224A00}"/>
              </a:ext>
            </a:extLst>
          </p:cNvPr>
          <p:cNvCxnSpPr>
            <a:cxnSpLocks/>
          </p:cNvCxnSpPr>
          <p:nvPr/>
        </p:nvCxnSpPr>
        <p:spPr>
          <a:xfrm>
            <a:off x="5509514" y="2572030"/>
            <a:ext cx="786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1" name="Group 10">
            <a:extLst>
              <a:ext uri="{FF2B5EF4-FFF2-40B4-BE49-F238E27FC236}">
                <a16:creationId xmlns:a16="http://schemas.microsoft.com/office/drawing/2014/main" id="{71FD3DE6-BA90-276C-320C-EF27D13F1342}"/>
              </a:ext>
            </a:extLst>
          </p:cNvPr>
          <p:cNvGrpSpPr/>
          <p:nvPr/>
        </p:nvGrpSpPr>
        <p:grpSpPr>
          <a:xfrm>
            <a:off x="9211572" y="4120279"/>
            <a:ext cx="2800862" cy="1248259"/>
            <a:chOff x="6409769" y="2681129"/>
            <a:chExt cx="2736974" cy="1035225"/>
          </a:xfrm>
        </p:grpSpPr>
        <mc:AlternateContent xmlns:mc="http://schemas.openxmlformats.org/markup-compatibility/2006" xmlns:a14="http://schemas.microsoft.com/office/drawing/2010/main">
          <mc:Choice Requires="a14">
            <p:sp>
              <p:nvSpPr>
                <p:cNvPr id="59" name="Object 11">
                  <a:extLst>
                    <a:ext uri="{FF2B5EF4-FFF2-40B4-BE49-F238E27FC236}">
                      <a16:creationId xmlns:a16="http://schemas.microsoft.com/office/drawing/2014/main" id="{D52E53EE-F201-9C7B-866C-584AE55DFEB2}"/>
                    </a:ext>
                  </a:extLst>
                </p:cNvPr>
                <p:cNvSpPr txBox="1"/>
                <p:nvPr/>
              </p:nvSpPr>
              <p:spPr>
                <a:xfrm>
                  <a:off x="7162328" y="3037597"/>
                  <a:ext cx="956807" cy="6223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b>
                          <m:sSubPr>
                            <m:ctrlPr>
                              <a:rPr lang="en-US" sz="1600" i="1" noProof="0">
                                <a:solidFill>
                                  <a:srgbClr val="50B0D6"/>
                                </a:solidFill>
                                <a:latin typeface="Cambria Math" panose="02040503050406030204" pitchFamily="18" charset="0"/>
                              </a:rPr>
                            </m:ctrlPr>
                          </m:sSubPr>
                          <m:e>
                            <m:r>
                              <a:rPr lang="en-US" sz="1600" i="1" noProof="0">
                                <a:solidFill>
                                  <a:srgbClr val="50B0D6"/>
                                </a:solidFill>
                                <a:latin typeface="Cambria Math" panose="02040503050406030204" pitchFamily="18" charset="0"/>
                              </a:rPr>
                              <m:t>𝜌</m:t>
                            </m:r>
                          </m:e>
                          <m:sub>
                            <m:r>
                              <a:rPr lang="en-US" sz="1600" i="1" noProof="0">
                                <a:solidFill>
                                  <a:srgbClr val="50B0D6"/>
                                </a:solidFill>
                                <a:latin typeface="Cambria Math" panose="02040503050406030204" pitchFamily="18" charset="0"/>
                              </a:rPr>
                              <m:t>𝜔</m:t>
                            </m:r>
                          </m:sub>
                        </m:sSub>
                        <m:r>
                          <a:rPr lang="en-US" sz="1600" i="1" noProof="0">
                            <a:solidFill>
                              <a:srgbClr val="000000"/>
                            </a:solidFill>
                            <a:latin typeface="Cambria Math" panose="02040503050406030204" pitchFamily="18" charset="0"/>
                          </a:rPr>
                          <m:t>=</m:t>
                        </m:r>
                        <m:f>
                          <m:fPr>
                            <m:ctrlPr>
                              <a:rPr lang="en-US" sz="1600" i="1" noProof="0">
                                <a:solidFill>
                                  <a:srgbClr val="000000"/>
                                </a:solidFill>
                                <a:latin typeface="Cambria Math" panose="02040503050406030204" pitchFamily="18" charset="0"/>
                              </a:rPr>
                            </m:ctrlPr>
                          </m:fPr>
                          <m:num>
                            <m:sSub>
                              <m:sSubPr>
                                <m:ctrlPr>
                                  <a:rPr lang="en-US" sz="1600" i="1" noProof="0">
                                    <a:solidFill>
                                      <a:srgbClr val="51B1D7"/>
                                    </a:solidFill>
                                    <a:latin typeface="Cambria Math" panose="02040503050406030204" pitchFamily="18" charset="0"/>
                                  </a:rPr>
                                </m:ctrlPr>
                              </m:sSubPr>
                              <m:e>
                                <m:r>
                                  <a:rPr lang="en-US" sz="1600" i="1" noProof="0">
                                    <a:solidFill>
                                      <a:srgbClr val="51B1D7"/>
                                    </a:solidFill>
                                    <a:latin typeface="Cambria Math" panose="02040503050406030204" pitchFamily="18" charset="0"/>
                                  </a:rPr>
                                  <m:t>𝜎</m:t>
                                </m:r>
                              </m:e>
                              <m:sub>
                                <m:r>
                                  <a:rPr lang="en-US" sz="1600" i="1" noProof="0">
                                    <a:solidFill>
                                      <a:srgbClr val="51B1D7"/>
                                    </a:solidFill>
                                    <a:latin typeface="Cambria Math" panose="02040503050406030204" pitchFamily="18" charset="0"/>
                                  </a:rPr>
                                  <m:t>𝜔</m:t>
                                </m:r>
                              </m:sub>
                            </m:sSub>
                          </m:num>
                          <m:den>
                            <m:sSub>
                              <m:sSubPr>
                                <m:ctrlPr>
                                  <a:rPr lang="en-US" sz="1600" i="1" noProof="0">
                                    <a:solidFill>
                                      <a:srgbClr val="FF8000"/>
                                    </a:solidFill>
                                    <a:latin typeface="Cambria Math" panose="02040503050406030204" pitchFamily="18" charset="0"/>
                                  </a:rPr>
                                </m:ctrlPr>
                              </m:sSubPr>
                              <m:e>
                                <m:r>
                                  <a:rPr lang="en-US" sz="1600" i="1" noProof="0">
                                    <a:solidFill>
                                      <a:srgbClr val="FF8000"/>
                                    </a:solidFill>
                                    <a:latin typeface="Cambria Math" panose="02040503050406030204" pitchFamily="18" charset="0"/>
                                  </a:rPr>
                                  <m:t>𝜔</m:t>
                                </m:r>
                              </m:e>
                              <m:sub>
                                <m:r>
                                  <a:rPr lang="en-US" sz="1600" i="1" noProof="0">
                                    <a:solidFill>
                                      <a:srgbClr val="FF8000"/>
                                    </a:solidFill>
                                    <a:latin typeface="Cambria Math" panose="02040503050406030204" pitchFamily="18" charset="0"/>
                                  </a:rPr>
                                  <m:t>𝑐</m:t>
                                </m:r>
                              </m:sub>
                            </m:sSub>
                          </m:den>
                        </m:f>
                      </m:oMath>
                    </m:oMathPara>
                  </a14:m>
                  <a:endParaRPr lang="en-US" sz="1600" noProof="0" dirty="0"/>
                </a:p>
              </p:txBody>
            </p:sp>
          </mc:Choice>
          <mc:Fallback xmlns="">
            <p:sp>
              <p:nvSpPr>
                <p:cNvPr id="59" name="Object 11">
                  <a:extLst>
                    <a:ext uri="{FF2B5EF4-FFF2-40B4-BE49-F238E27FC236}">
                      <a16:creationId xmlns:a16="http://schemas.microsoft.com/office/drawing/2014/main" id="{D52E53EE-F201-9C7B-866C-584AE55DFEB2}"/>
                    </a:ext>
                  </a:extLst>
                </p:cNvPr>
                <p:cNvSpPr txBox="1">
                  <a:spLocks noRot="1" noChangeAspect="1" noMove="1" noResize="1" noEditPoints="1" noAdjustHandles="1" noChangeArrowheads="1" noChangeShapeType="1" noTextEdit="1"/>
                </p:cNvSpPr>
                <p:nvPr/>
              </p:nvSpPr>
              <p:spPr>
                <a:xfrm>
                  <a:off x="7162328" y="3037597"/>
                  <a:ext cx="956807" cy="622300"/>
                </a:xfrm>
                <a:prstGeom prst="rect">
                  <a:avLst/>
                </a:prstGeom>
                <a:blipFill>
                  <a:blip r:embed="rId26"/>
                  <a:stretch>
                    <a:fillRect/>
                  </a:stretch>
                </a:blipFill>
              </p:spPr>
              <p:txBody>
                <a:bodyPr/>
                <a:lstStyle/>
                <a:p>
                  <a:r>
                    <a:rPr lang="en-US">
                      <a:noFill/>
                    </a:rPr>
                    <a:t> </a:t>
                  </a:r>
                </a:p>
              </p:txBody>
            </p:sp>
          </mc:Fallback>
        </mc:AlternateContent>
        <p:sp>
          <p:nvSpPr>
            <p:cNvPr id="60" name="TextBox 12">
              <a:extLst>
                <a:ext uri="{FF2B5EF4-FFF2-40B4-BE49-F238E27FC236}">
                  <a16:creationId xmlns:a16="http://schemas.microsoft.com/office/drawing/2014/main" id="{F176F7B7-046E-871A-71DD-BF2D58B95309}"/>
                </a:ext>
              </a:extLst>
            </p:cNvPr>
            <p:cNvSpPr txBox="1"/>
            <p:nvPr/>
          </p:nvSpPr>
          <p:spPr>
            <a:xfrm>
              <a:off x="6448960" y="2721791"/>
              <a:ext cx="2697783" cy="306300"/>
            </a:xfrm>
            <a:prstGeom prst="rect">
              <a:avLst/>
            </a:prstGeom>
            <a:noFill/>
          </p:spPr>
          <p:txBody>
            <a:bodyPr wrap="none" rtlCol="0">
              <a:spAutoFit/>
            </a:bodyPr>
            <a:lstStyle/>
            <a:p>
              <a:r>
                <a:rPr lang="en-US" noProof="0" dirty="0">
                  <a:latin typeface="Aptos" panose="020B0004020202020204" pitchFamily="34" charset="0"/>
                </a:rPr>
                <a:t>Relative frequency spread</a:t>
              </a:r>
            </a:p>
          </p:txBody>
        </p:sp>
        <p:sp>
          <p:nvSpPr>
            <p:cNvPr id="61" name="Rectangle 17">
              <a:extLst>
                <a:ext uri="{FF2B5EF4-FFF2-40B4-BE49-F238E27FC236}">
                  <a16:creationId xmlns:a16="http://schemas.microsoft.com/office/drawing/2014/main" id="{A938C2B2-A9B9-CC74-6F93-CEEEEFE0A4B4}"/>
                </a:ext>
              </a:extLst>
            </p:cNvPr>
            <p:cNvSpPr/>
            <p:nvPr/>
          </p:nvSpPr>
          <p:spPr>
            <a:xfrm>
              <a:off x="6409769" y="2681129"/>
              <a:ext cx="2697784" cy="103522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8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6"/>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20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200"/>
                            </p:stCondLst>
                            <p:childTnLst>
                              <p:par>
                                <p:cTn id="36" presetID="1" presetClass="entr" presetSubtype="0" fill="hold" nodeType="afterEffect">
                                  <p:stCondLst>
                                    <p:cond delay="200"/>
                                  </p:stCondLst>
                                  <p:childTnLst>
                                    <p:set>
                                      <p:cBhvr>
                                        <p:cTn id="37" dur="1" fill="hold">
                                          <p:stCondLst>
                                            <p:cond delay="0"/>
                                          </p:stCondLst>
                                        </p:cTn>
                                        <p:tgtEl>
                                          <p:spTgt spid="45"/>
                                        </p:tgtEl>
                                        <p:attrNameLst>
                                          <p:attrName>style.visibility</p:attrName>
                                        </p:attrNameLst>
                                      </p:cBhvr>
                                      <p:to>
                                        <p:strVal val="visible"/>
                                      </p:to>
                                    </p:set>
                                  </p:childTnLst>
                                </p:cTn>
                              </p:par>
                            </p:childTnLst>
                          </p:cTn>
                        </p:par>
                        <p:par>
                          <p:cTn id="38" fill="hold">
                            <p:stCondLst>
                              <p:cond delay="400"/>
                            </p:stCondLst>
                            <p:childTnLst>
                              <p:par>
                                <p:cTn id="39" presetID="1" presetClass="entr" presetSubtype="0" fill="hold" nodeType="afterEffect">
                                  <p:stCondLst>
                                    <p:cond delay="200"/>
                                  </p:stCondLst>
                                  <p:childTnLst>
                                    <p:set>
                                      <p:cBhvr>
                                        <p:cTn id="40" dur="1" fill="hold">
                                          <p:stCondLst>
                                            <p:cond delay="0"/>
                                          </p:stCondLst>
                                        </p:cTn>
                                        <p:tgtEl>
                                          <p:spTgt spid="46"/>
                                        </p:tgtEl>
                                        <p:attrNameLst>
                                          <p:attrName>style.visibility</p:attrName>
                                        </p:attrNameLst>
                                      </p:cBhvr>
                                      <p:to>
                                        <p:strVal val="visible"/>
                                      </p:to>
                                    </p:set>
                                  </p:childTnLst>
                                </p:cTn>
                              </p:par>
                            </p:childTnLst>
                          </p:cTn>
                        </p:par>
                        <p:par>
                          <p:cTn id="41" fill="hold">
                            <p:stCondLst>
                              <p:cond delay="600"/>
                            </p:stCondLst>
                            <p:childTnLst>
                              <p:par>
                                <p:cTn id="42" presetID="1" presetClass="entr" presetSubtype="0" fill="hold" nodeType="afterEffect">
                                  <p:stCondLst>
                                    <p:cond delay="200"/>
                                  </p:stCondLst>
                                  <p:childTnLst>
                                    <p:set>
                                      <p:cBhvr>
                                        <p:cTn id="43" dur="1" fill="hold">
                                          <p:stCondLst>
                                            <p:cond delay="0"/>
                                          </p:stCondLst>
                                        </p:cTn>
                                        <p:tgtEl>
                                          <p:spTgt spid="47"/>
                                        </p:tgtEl>
                                        <p:attrNameLst>
                                          <p:attrName>style.visibility</p:attrName>
                                        </p:attrNameLst>
                                      </p:cBhvr>
                                      <p:to>
                                        <p:strVal val="visible"/>
                                      </p:to>
                                    </p:set>
                                  </p:childTnLst>
                                </p:cTn>
                              </p:par>
                            </p:childTnLst>
                          </p:cTn>
                        </p:par>
                        <p:par>
                          <p:cTn id="44" fill="hold">
                            <p:stCondLst>
                              <p:cond delay="800"/>
                            </p:stCondLst>
                            <p:childTnLst>
                              <p:par>
                                <p:cTn id="45" presetID="1" presetClass="entr" presetSubtype="0" fill="hold" nodeType="afterEffect">
                                  <p:stCondLst>
                                    <p:cond delay="200"/>
                                  </p:stCondLst>
                                  <p:childTnLst>
                                    <p:set>
                                      <p:cBhvr>
                                        <p:cTn id="46" dur="1" fill="hold">
                                          <p:stCondLst>
                                            <p:cond delay="0"/>
                                          </p:stCondLst>
                                        </p:cTn>
                                        <p:tgtEl>
                                          <p:spTgt spid="39"/>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A graph of a function&#10;&#10;Description automatically generated">
            <a:extLst>
              <a:ext uri="{FF2B5EF4-FFF2-40B4-BE49-F238E27FC236}">
                <a16:creationId xmlns:a16="http://schemas.microsoft.com/office/drawing/2014/main" id="{11BCC853-0434-8DEE-01D5-1DCC30126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404" y="3261957"/>
            <a:ext cx="4679604" cy="3510693"/>
          </a:xfrm>
          <a:prstGeom prst="rect">
            <a:avLst/>
          </a:prstGeom>
        </p:spPr>
      </p:pic>
      <p:sp>
        <p:nvSpPr>
          <p:cNvPr id="2" name="Text Placeholder 1">
            <a:extLst>
              <a:ext uri="{FF2B5EF4-FFF2-40B4-BE49-F238E27FC236}">
                <a16:creationId xmlns:a16="http://schemas.microsoft.com/office/drawing/2014/main" id="{E812D258-D543-0DD4-4B5E-881EEC8D4609}"/>
              </a:ext>
            </a:extLst>
          </p:cNvPr>
          <p:cNvSpPr>
            <a:spLocks noGrp="1"/>
          </p:cNvSpPr>
          <p:nvPr>
            <p:ph type="body" sz="quarter" idx="10"/>
          </p:nvPr>
        </p:nvSpPr>
        <p:spPr/>
        <p:txBody>
          <a:bodyPr/>
          <a:lstStyle/>
          <a:p>
            <a:r>
              <a:rPr lang="en-US" noProof="0" dirty="0"/>
              <a:t>Wavelet probing </a:t>
            </a:r>
          </a:p>
        </p:txBody>
      </p:sp>
      <p:sp>
        <p:nvSpPr>
          <p:cNvPr id="3" name="Text Placeholder 2">
            <a:extLst>
              <a:ext uri="{FF2B5EF4-FFF2-40B4-BE49-F238E27FC236}">
                <a16:creationId xmlns:a16="http://schemas.microsoft.com/office/drawing/2014/main" id="{0FD8E2FB-85FD-3B34-220B-203E1972D3ED}"/>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03658219-C754-C779-3F9A-5493FEE56F67}"/>
              </a:ext>
            </a:extLst>
          </p:cNvPr>
          <p:cNvSpPr>
            <a:spLocks noGrp="1"/>
          </p:cNvSpPr>
          <p:nvPr>
            <p:ph type="sldNum" sz="quarter" idx="14"/>
          </p:nvPr>
        </p:nvSpPr>
        <p:spPr/>
        <p:txBody>
          <a:bodyPr/>
          <a:lstStyle/>
          <a:p>
            <a:fld id="{0EEBFCD7-29E6-4DFE-8E20-64791BD90B44}" type="slidenum">
              <a:rPr lang="en-US" noProof="0" smtClean="0"/>
              <a:pPr/>
              <a:t>16</a:t>
            </a:fld>
            <a:endParaRPr lang="en-US" noProof="0" dirty="0"/>
          </a:p>
        </p:txBody>
      </p:sp>
      <p:pic>
        <p:nvPicPr>
          <p:cNvPr id="42" name="Picture 10" descr="A picture containing screenshot, line, plot, diagram&#10;&#10;Description automatically generated">
            <a:extLst>
              <a:ext uri="{FF2B5EF4-FFF2-40B4-BE49-F238E27FC236}">
                <a16:creationId xmlns:a16="http://schemas.microsoft.com/office/drawing/2014/main" id="{D70F777F-0AF9-0776-AC75-D51A5DD04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706" y="1874"/>
            <a:ext cx="4660302" cy="340393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12EC8364-EDE2-2BEC-CC9A-AE6E05E037F4}"/>
              </a:ext>
            </a:extLst>
          </p:cNvPr>
          <p:cNvSpPr/>
          <p:nvPr/>
        </p:nvSpPr>
        <p:spPr>
          <a:xfrm>
            <a:off x="8128889" y="271680"/>
            <a:ext cx="3615211" cy="266945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00B0F0"/>
              </a:solidFill>
            </a:endParaRPr>
          </a:p>
        </p:txBody>
      </p:sp>
      <p:sp>
        <p:nvSpPr>
          <p:cNvPr id="38" name="Rectangle 37">
            <a:extLst>
              <a:ext uri="{FF2B5EF4-FFF2-40B4-BE49-F238E27FC236}">
                <a16:creationId xmlns:a16="http://schemas.microsoft.com/office/drawing/2014/main" id="{738C20E5-CD67-28BD-E9EB-F56BC0994FEC}"/>
              </a:ext>
            </a:extLst>
          </p:cNvPr>
          <p:cNvSpPr/>
          <p:nvPr/>
        </p:nvSpPr>
        <p:spPr>
          <a:xfrm rot="19330923">
            <a:off x="7810286" y="1398902"/>
            <a:ext cx="3865639" cy="307885"/>
          </a:xfrm>
          <a:prstGeom prst="rect">
            <a:avLst/>
          </a:prstGeom>
          <a:noFill/>
          <a:ln w="38100">
            <a:solidFill>
              <a:srgbClr val="DC62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DC622D"/>
              </a:solidFill>
            </a:endParaRPr>
          </a:p>
        </p:txBody>
      </p:sp>
      <p:grpSp>
        <p:nvGrpSpPr>
          <p:cNvPr id="59" name="Group 4">
            <a:extLst>
              <a:ext uri="{FF2B5EF4-FFF2-40B4-BE49-F238E27FC236}">
                <a16:creationId xmlns:a16="http://schemas.microsoft.com/office/drawing/2014/main" id="{9EFABD4E-E914-9EB3-DBE7-0B6B1907050F}"/>
              </a:ext>
            </a:extLst>
          </p:cNvPr>
          <p:cNvGrpSpPr/>
          <p:nvPr/>
        </p:nvGrpSpPr>
        <p:grpSpPr>
          <a:xfrm>
            <a:off x="2450257" y="1597107"/>
            <a:ext cx="3279245" cy="379798"/>
            <a:chOff x="1503363" y="1843088"/>
            <a:chExt cx="3279245" cy="379798"/>
          </a:xfrm>
        </p:grpSpPr>
        <mc:AlternateContent xmlns:mc="http://schemas.openxmlformats.org/markup-compatibility/2006" xmlns:a14="http://schemas.microsoft.com/office/drawing/2010/main">
          <mc:Choice Requires="a14">
            <p:sp>
              <p:nvSpPr>
                <p:cNvPr id="60" name="Object 5">
                  <a:extLst>
                    <a:ext uri="{FF2B5EF4-FFF2-40B4-BE49-F238E27FC236}">
                      <a16:creationId xmlns:a16="http://schemas.microsoft.com/office/drawing/2014/main" id="{34798106-8F79-1EFE-DEA0-2E6968427DA6}"/>
                    </a:ext>
                  </a:extLst>
                </p:cNvPr>
                <p:cNvSpPr txBox="1"/>
                <p:nvPr/>
              </p:nvSpPr>
              <p:spPr>
                <a:xfrm>
                  <a:off x="1503363" y="1843088"/>
                  <a:ext cx="444500" cy="3429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noProof="0" smtClean="0">
                            <a:solidFill>
                              <a:srgbClr val="DC622D"/>
                            </a:solidFill>
                            <a:latin typeface="Cambria Math" panose="02040503050406030204" pitchFamily="18" charset="0"/>
                          </a:rPr>
                          <m:t>𝑦</m:t>
                        </m:r>
                        <m:d>
                          <m:dPr>
                            <m:ctrlPr>
                              <a:rPr lang="en-US" i="1" noProof="0">
                                <a:solidFill>
                                  <a:srgbClr val="DC622D"/>
                                </a:solidFill>
                                <a:latin typeface="Cambria Math" panose="02040503050406030204" pitchFamily="18" charset="0"/>
                              </a:rPr>
                            </m:ctrlPr>
                          </m:dPr>
                          <m:e>
                            <m:r>
                              <a:rPr lang="en-US" i="1" noProof="0">
                                <a:solidFill>
                                  <a:srgbClr val="DC622D"/>
                                </a:solidFill>
                                <a:latin typeface="Cambria Math" panose="02040503050406030204" pitchFamily="18" charset="0"/>
                              </a:rPr>
                              <m:t>𝑡</m:t>
                            </m:r>
                          </m:e>
                        </m:d>
                      </m:oMath>
                    </m:oMathPara>
                  </a14:m>
                  <a:endParaRPr lang="en-US" noProof="0" dirty="0">
                    <a:solidFill>
                      <a:srgbClr val="DC622D"/>
                    </a:solidFill>
                  </a:endParaRPr>
                </a:p>
              </p:txBody>
            </p:sp>
          </mc:Choice>
          <mc:Fallback xmlns="">
            <p:sp>
              <p:nvSpPr>
                <p:cNvPr id="60" name="Object 5">
                  <a:extLst>
                    <a:ext uri="{FF2B5EF4-FFF2-40B4-BE49-F238E27FC236}">
                      <a16:creationId xmlns:a16="http://schemas.microsoft.com/office/drawing/2014/main" id="{34798106-8F79-1EFE-DEA0-2E6968427DA6}"/>
                    </a:ext>
                  </a:extLst>
                </p:cNvPr>
                <p:cNvSpPr txBox="1">
                  <a:spLocks noRot="1" noChangeAspect="1" noMove="1" noResize="1" noEditPoints="1" noAdjustHandles="1" noChangeArrowheads="1" noChangeShapeType="1" noTextEdit="1"/>
                </p:cNvSpPr>
                <p:nvPr/>
              </p:nvSpPr>
              <p:spPr>
                <a:xfrm>
                  <a:off x="1503363" y="1843088"/>
                  <a:ext cx="444500" cy="342900"/>
                </a:xfrm>
                <a:prstGeom prst="rect">
                  <a:avLst/>
                </a:prstGeom>
                <a:blipFill>
                  <a:blip r:embed="rId5"/>
                  <a:stretch>
                    <a:fillRect/>
                  </a:stretch>
                </a:blipFill>
              </p:spPr>
              <p:txBody>
                <a:bodyPr/>
                <a:lstStyle/>
                <a:p>
                  <a:r>
                    <a:rPr lang="en-US">
                      <a:noFill/>
                    </a:rPr>
                    <a:t> </a:t>
                  </a:r>
                </a:p>
              </p:txBody>
            </p:sp>
          </mc:Fallback>
        </mc:AlternateContent>
        <p:sp>
          <p:nvSpPr>
            <p:cNvPr id="61" name="TextBox 6">
              <a:extLst>
                <a:ext uri="{FF2B5EF4-FFF2-40B4-BE49-F238E27FC236}">
                  <a16:creationId xmlns:a16="http://schemas.microsoft.com/office/drawing/2014/main" id="{593C034C-EA5F-D379-F310-80649C6D7315}"/>
                </a:ext>
              </a:extLst>
            </p:cNvPr>
            <p:cNvSpPr txBox="1"/>
            <p:nvPr/>
          </p:nvSpPr>
          <p:spPr>
            <a:xfrm>
              <a:off x="2322576" y="1853554"/>
              <a:ext cx="2460032" cy="369332"/>
            </a:xfrm>
            <a:prstGeom prst="rect">
              <a:avLst/>
            </a:prstGeom>
            <a:noFill/>
          </p:spPr>
          <p:txBody>
            <a:bodyPr wrap="none" rtlCol="0">
              <a:spAutoFit/>
            </a:bodyPr>
            <a:lstStyle/>
            <a:p>
              <a:r>
                <a:rPr lang="en-US" noProof="0" dirty="0">
                  <a:latin typeface="Aptos" panose="020B0004020202020204" pitchFamily="34" charset="0"/>
                </a:rPr>
                <a:t>Synchronous response</a:t>
              </a:r>
            </a:p>
          </p:txBody>
        </p:sp>
      </p:grpSp>
      <p:grpSp>
        <p:nvGrpSpPr>
          <p:cNvPr id="62" name="Group 7">
            <a:extLst>
              <a:ext uri="{FF2B5EF4-FFF2-40B4-BE49-F238E27FC236}">
                <a16:creationId xmlns:a16="http://schemas.microsoft.com/office/drawing/2014/main" id="{C50385C6-72F3-CAC7-1D1D-1EDE556449B2}"/>
              </a:ext>
            </a:extLst>
          </p:cNvPr>
          <p:cNvGrpSpPr/>
          <p:nvPr/>
        </p:nvGrpSpPr>
        <p:grpSpPr>
          <a:xfrm>
            <a:off x="2450257" y="1116399"/>
            <a:ext cx="2927845" cy="369332"/>
            <a:chOff x="1497013" y="1408582"/>
            <a:chExt cx="2927845" cy="369332"/>
          </a:xfrm>
        </p:grpSpPr>
        <mc:AlternateContent xmlns:mc="http://schemas.openxmlformats.org/markup-compatibility/2006" xmlns:a14="http://schemas.microsoft.com/office/drawing/2010/main">
          <mc:Choice Requires="a14">
            <p:sp>
              <p:nvSpPr>
                <p:cNvPr id="63" name="Object 8">
                  <a:extLst>
                    <a:ext uri="{FF2B5EF4-FFF2-40B4-BE49-F238E27FC236}">
                      <a16:creationId xmlns:a16="http://schemas.microsoft.com/office/drawing/2014/main" id="{200A32AB-14F5-CA04-CD35-FBCACA44CFD1}"/>
                    </a:ext>
                  </a:extLst>
                </p:cNvPr>
                <p:cNvSpPr txBox="1"/>
                <p:nvPr/>
              </p:nvSpPr>
              <p:spPr>
                <a:xfrm>
                  <a:off x="1497013" y="1430338"/>
                  <a:ext cx="431800" cy="3429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noProof="0" smtClean="0">
                            <a:solidFill>
                              <a:srgbClr val="00B0F0"/>
                            </a:solidFill>
                            <a:latin typeface="Cambria Math" panose="02040503050406030204" pitchFamily="18" charset="0"/>
                          </a:rPr>
                          <m:t>𝑥</m:t>
                        </m:r>
                        <m:d>
                          <m:dPr>
                            <m:ctrlPr>
                              <a:rPr lang="en-US" i="1" noProof="0">
                                <a:solidFill>
                                  <a:srgbClr val="00B0F0"/>
                                </a:solidFill>
                                <a:latin typeface="Cambria Math" panose="02040503050406030204" pitchFamily="18" charset="0"/>
                              </a:rPr>
                            </m:ctrlPr>
                          </m:dPr>
                          <m:e>
                            <m:r>
                              <a:rPr lang="en-US" i="1" noProof="0">
                                <a:solidFill>
                                  <a:srgbClr val="00B0F0"/>
                                </a:solidFill>
                                <a:latin typeface="Cambria Math" panose="02040503050406030204" pitchFamily="18" charset="0"/>
                              </a:rPr>
                              <m:t>𝑡</m:t>
                            </m:r>
                          </m:e>
                        </m:d>
                      </m:oMath>
                    </m:oMathPara>
                  </a14:m>
                  <a:endParaRPr lang="en-US" noProof="0" dirty="0">
                    <a:solidFill>
                      <a:srgbClr val="00B0F0"/>
                    </a:solidFill>
                  </a:endParaRPr>
                </a:p>
              </p:txBody>
            </p:sp>
          </mc:Choice>
          <mc:Fallback xmlns="">
            <p:sp>
              <p:nvSpPr>
                <p:cNvPr id="63" name="Object 8">
                  <a:extLst>
                    <a:ext uri="{FF2B5EF4-FFF2-40B4-BE49-F238E27FC236}">
                      <a16:creationId xmlns:a16="http://schemas.microsoft.com/office/drawing/2014/main" id="{200A32AB-14F5-CA04-CD35-FBCACA44CFD1}"/>
                    </a:ext>
                  </a:extLst>
                </p:cNvPr>
                <p:cNvSpPr txBox="1">
                  <a:spLocks noRot="1" noChangeAspect="1" noMove="1" noResize="1" noEditPoints="1" noAdjustHandles="1" noChangeArrowheads="1" noChangeShapeType="1" noTextEdit="1"/>
                </p:cNvSpPr>
                <p:nvPr/>
              </p:nvSpPr>
              <p:spPr>
                <a:xfrm>
                  <a:off x="1497013" y="1430338"/>
                  <a:ext cx="431800" cy="342900"/>
                </a:xfrm>
                <a:prstGeom prst="rect">
                  <a:avLst/>
                </a:prstGeom>
                <a:blipFill>
                  <a:blip r:embed="rId6"/>
                  <a:stretch>
                    <a:fillRect/>
                  </a:stretch>
                </a:blipFill>
              </p:spPr>
              <p:txBody>
                <a:bodyPr/>
                <a:lstStyle/>
                <a:p>
                  <a:r>
                    <a:rPr lang="en-US">
                      <a:noFill/>
                    </a:rPr>
                    <a:t> </a:t>
                  </a:r>
                </a:p>
              </p:txBody>
            </p:sp>
          </mc:Fallback>
        </mc:AlternateContent>
        <p:sp>
          <p:nvSpPr>
            <p:cNvPr id="64" name="TextBox 9">
              <a:extLst>
                <a:ext uri="{FF2B5EF4-FFF2-40B4-BE49-F238E27FC236}">
                  <a16:creationId xmlns:a16="http://schemas.microsoft.com/office/drawing/2014/main" id="{0C4876CA-7664-3884-6745-FC8DB74DDC31}"/>
                </a:ext>
              </a:extLst>
            </p:cNvPr>
            <p:cNvSpPr txBox="1"/>
            <p:nvPr/>
          </p:nvSpPr>
          <p:spPr>
            <a:xfrm>
              <a:off x="2274782" y="1408582"/>
              <a:ext cx="2150076" cy="369332"/>
            </a:xfrm>
            <a:prstGeom prst="rect">
              <a:avLst/>
            </a:prstGeom>
            <a:noFill/>
          </p:spPr>
          <p:txBody>
            <a:bodyPr wrap="none" rtlCol="0">
              <a:spAutoFit/>
            </a:bodyPr>
            <a:lstStyle/>
            <a:p>
              <a:r>
                <a:rPr lang="en-US" noProof="0" dirty="0">
                  <a:latin typeface="Aptos" panose="020B0004020202020204" pitchFamily="34" charset="0"/>
                </a:rPr>
                <a:t>Measured response</a:t>
              </a:r>
            </a:p>
          </p:txBody>
        </p:sp>
      </p:grpSp>
      <p:grpSp>
        <p:nvGrpSpPr>
          <p:cNvPr id="71" name="Group 70">
            <a:extLst>
              <a:ext uri="{FF2B5EF4-FFF2-40B4-BE49-F238E27FC236}">
                <a16:creationId xmlns:a16="http://schemas.microsoft.com/office/drawing/2014/main" id="{AA987B91-5E7F-8BC4-DF9A-D4C124A1E03E}"/>
              </a:ext>
            </a:extLst>
          </p:cNvPr>
          <p:cNvGrpSpPr/>
          <p:nvPr/>
        </p:nvGrpSpPr>
        <p:grpSpPr>
          <a:xfrm>
            <a:off x="2450257" y="2093465"/>
            <a:ext cx="5325789" cy="444802"/>
            <a:chOff x="2414490" y="2250635"/>
            <a:chExt cx="5325789" cy="444802"/>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D47D017-E41A-870D-6E20-B9B394B4CF95}"/>
                    </a:ext>
                  </a:extLst>
                </p:cNvPr>
                <p:cNvSpPr txBox="1"/>
                <p:nvPr/>
              </p:nvSpPr>
              <p:spPr>
                <a:xfrm>
                  <a:off x="2414490" y="2250635"/>
                  <a:ext cx="2852589" cy="444802"/>
                </a:xfrm>
                <a:prstGeom prst="rect">
                  <a:avLst/>
                </a:prstGeom>
                <a:noFill/>
              </p:spPr>
              <p:txBody>
                <a:bodyPr wrap="square">
                  <a:spAutoFit/>
                </a:bodyPr>
                <a:lstStyle/>
                <a:p>
                  <a14:m>
                    <m:oMath xmlns:m="http://schemas.openxmlformats.org/officeDocument/2006/math">
                      <m:r>
                        <m:rPr>
                          <m:brk m:alnAt="7"/>
                        </m:rPr>
                        <a:rPr lang="en-US" sz="1500" i="1" noProof="0" smtClean="0">
                          <a:solidFill>
                            <a:srgbClr val="F1C24C"/>
                          </a:solidFill>
                          <a:latin typeface="Cambria Math" panose="02040503050406030204" pitchFamily="18" charset="0"/>
                        </a:rPr>
                        <m:t>𝐴</m:t>
                      </m:r>
                      <m:d>
                        <m:dPr>
                          <m:ctrlPr>
                            <a:rPr lang="en-US" sz="1500" i="1" noProof="0" smtClean="0">
                              <a:solidFill>
                                <a:srgbClr val="F1C24C"/>
                              </a:solidFill>
                              <a:latin typeface="Cambria Math" panose="02040503050406030204" pitchFamily="18" charset="0"/>
                            </a:rPr>
                          </m:ctrlPr>
                        </m:dPr>
                        <m:e>
                          <m:r>
                            <m:rPr>
                              <m:brk m:alnAt="7"/>
                            </m:rPr>
                            <a:rPr lang="en-US" sz="1500" i="1" noProof="0" smtClean="0">
                              <a:solidFill>
                                <a:srgbClr val="F1C24C"/>
                              </a:solidFill>
                              <a:latin typeface="Cambria Math" panose="02040503050406030204" pitchFamily="18" charset="0"/>
                            </a:rPr>
                            <m:t>𝑡</m:t>
                          </m:r>
                        </m:e>
                      </m:d>
                    </m:oMath>
                  </a14:m>
                  <a:r>
                    <a:rPr lang="en-US" sz="1500" noProof="0" dirty="0">
                      <a:solidFill>
                        <a:srgbClr val="F1C24C"/>
                      </a:solidFill>
                    </a:rPr>
                    <a:t> </a:t>
                  </a:r>
                  <a14:m>
                    <m:oMath xmlns:m="http://schemas.openxmlformats.org/officeDocument/2006/math">
                      <m:r>
                        <m:rPr>
                          <m:brk m:alnAt="7"/>
                        </m:rP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 </m:t>
                      </m:r>
                      <m:d>
                        <m:dPr>
                          <m:begChr m:val="|"/>
                          <m:endChr m:val="|"/>
                          <m:ctrlPr>
                            <a:rPr lang="en-US" sz="1500" i="1" noProof="0" smtClean="0">
                              <a:solidFill>
                                <a:srgbClr val="000000"/>
                              </a:solidFill>
                              <a:latin typeface="Cambria Math" panose="02040503050406030204" pitchFamily="18" charset="0"/>
                            </a:rPr>
                          </m:ctrlPr>
                        </m:dPr>
                        <m:e>
                          <m:r>
                            <a:rPr lang="en-US" sz="1500" i="1" noProof="0" smtClean="0">
                              <a:solidFill>
                                <a:srgbClr val="000000"/>
                              </a:solidFill>
                              <a:latin typeface="Cambria Math" panose="02040503050406030204" pitchFamily="18" charset="0"/>
                            </a:rPr>
                            <m:t>𝐶</m:t>
                          </m:r>
                          <m: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𝑡</m:t>
                          </m:r>
                          <m:r>
                            <a:rPr lang="en-US" sz="1500" i="1" noProof="0" smtClean="0">
                              <a:solidFill>
                                <a:srgbClr val="000000"/>
                              </a:solidFill>
                              <a:latin typeface="Cambria Math" panose="02040503050406030204" pitchFamily="18" charset="0"/>
                            </a:rPr>
                            <m:t>)</m:t>
                          </m:r>
                          <m:sSub>
                            <m:sSubPr>
                              <m:ctrlPr>
                                <a:rPr lang="en-US" sz="1500" i="1" noProof="0">
                                  <a:solidFill>
                                    <a:srgbClr val="000000"/>
                                  </a:solidFill>
                                  <a:latin typeface="Cambria Math" panose="02040503050406030204" pitchFamily="18" charset="0"/>
                                </a:rPr>
                              </m:ctrlPr>
                            </m:sSubPr>
                            <m:e>
                              <m:r>
                                <a:rPr lang="en-US" sz="1500" i="1" noProof="0">
                                  <a:solidFill>
                                    <a:srgbClr val="000000"/>
                                  </a:solidFill>
                                  <a:latin typeface="Cambria Math" panose="02040503050406030204" pitchFamily="18" charset="0"/>
                                </a:rPr>
                                <m:t>𝒲</m:t>
                              </m:r>
                            </m:e>
                            <m:sub>
                              <m:r>
                                <a:rPr lang="en-US" sz="1500" i="1" noProof="0">
                                  <a:solidFill>
                                    <a:srgbClr val="000000"/>
                                  </a:solidFill>
                                  <a:latin typeface="Cambria Math" panose="02040503050406030204" pitchFamily="18" charset="0"/>
                                </a:rPr>
                                <m:t>𝑢</m:t>
                              </m:r>
                              <m:r>
                                <a:rPr lang="en-US" sz="1500" i="1" noProof="0">
                                  <a:solidFill>
                                    <a:srgbClr val="000000"/>
                                  </a:solidFill>
                                  <a:latin typeface="Cambria Math" panose="02040503050406030204" pitchFamily="18" charset="0"/>
                                </a:rPr>
                                <m:t>,</m:t>
                              </m:r>
                              <m:f>
                                <m:fPr>
                                  <m:ctrlPr>
                                    <a:rPr lang="en-US" sz="1500" i="1" noProof="0">
                                      <a:solidFill>
                                        <a:srgbClr val="000000"/>
                                      </a:solidFill>
                                      <a:latin typeface="Cambria Math" panose="02040503050406030204" pitchFamily="18" charset="0"/>
                                    </a:rPr>
                                  </m:ctrlPr>
                                </m:fPr>
                                <m:num>
                                  <m:sSub>
                                    <m:sSubPr>
                                      <m:ctrlPr>
                                        <a:rPr lang="en-US" sz="1500" i="1" noProof="0" smtClean="0">
                                          <a:solidFill>
                                            <a:srgbClr val="000000"/>
                                          </a:solidFill>
                                          <a:latin typeface="Cambria Math" panose="02040503050406030204" pitchFamily="18" charset="0"/>
                                        </a:rPr>
                                      </m:ctrlPr>
                                    </m:sSubPr>
                                    <m:e>
                                      <m:r>
                                        <a:rPr lang="en-US" sz="1500" i="1" noProof="0" smtClean="0">
                                          <a:solidFill>
                                            <a:srgbClr val="000000"/>
                                          </a:solidFill>
                                          <a:latin typeface="Cambria Math" panose="02040503050406030204" pitchFamily="18" charset="0"/>
                                        </a:rPr>
                                        <m:t>𝜔</m:t>
                                      </m:r>
                                    </m:e>
                                    <m:sub>
                                      <m:r>
                                        <a:rPr lang="en-US" sz="1500" i="1" noProof="0" smtClean="0">
                                          <a:solidFill>
                                            <a:srgbClr val="000000"/>
                                          </a:solidFill>
                                          <a:latin typeface="Cambria Math" panose="02040503050406030204" pitchFamily="18" charset="0"/>
                                        </a:rPr>
                                        <m:t>𝑐</m:t>
                                      </m:r>
                                    </m:sub>
                                  </m:sSub>
                                </m:num>
                                <m:den>
                                  <m:r>
                                    <m:rPr>
                                      <m:sty m:val="p"/>
                                    </m:rPr>
                                    <a:rPr lang="en-US" sz="1500" noProof="0" smtClean="0">
                                      <a:solidFill>
                                        <a:srgbClr val="000000"/>
                                      </a:solidFill>
                                      <a:latin typeface="Cambria Math" panose="02040503050406030204" pitchFamily="18" charset="0"/>
                                    </a:rPr>
                                    <m:t>Ω</m:t>
                                  </m:r>
                                  <m:r>
                                    <a:rPr lang="en-US" sz="1500" i="1" noProof="0" smtClean="0">
                                      <a:solidFill>
                                        <a:srgbClr val="000000"/>
                                      </a:solidFill>
                                      <a:latin typeface="Cambria Math" panose="02040503050406030204" pitchFamily="18" charset="0"/>
                                    </a:rPr>
                                    <m:t>(</m:t>
                                  </m:r>
                                  <m:r>
                                    <a:rPr lang="en-US" sz="1500" i="1" noProof="0" smtClean="0">
                                      <a:solidFill>
                                        <a:srgbClr val="000000"/>
                                      </a:solidFill>
                                      <a:latin typeface="Cambria Math" panose="02040503050406030204" pitchFamily="18" charset="0"/>
                                    </a:rPr>
                                    <m:t>𝑡</m:t>
                                  </m:r>
                                  <m:r>
                                    <a:rPr lang="en-US" sz="1500" i="1" noProof="0" smtClean="0">
                                      <a:solidFill>
                                        <a:srgbClr val="000000"/>
                                      </a:solidFill>
                                      <a:latin typeface="Cambria Math" panose="02040503050406030204" pitchFamily="18" charset="0"/>
                                    </a:rPr>
                                    <m:t>)</m:t>
                                  </m:r>
                                </m:den>
                              </m:f>
                            </m:sub>
                          </m:sSub>
                          <m:d>
                            <m:dPr>
                              <m:begChr m:val="["/>
                              <m:endChr m:val="]"/>
                              <m:ctrlPr>
                                <a:rPr lang="en-US" sz="1500" i="1" noProof="0" smtClean="0">
                                  <a:solidFill>
                                    <a:srgbClr val="000000"/>
                                  </a:solidFill>
                                  <a:latin typeface="Cambria Math" panose="02040503050406030204" pitchFamily="18" charset="0"/>
                                </a:rPr>
                              </m:ctrlPr>
                            </m:dPr>
                            <m:e>
                              <m:r>
                                <a:rPr lang="en-US" sz="1500" i="1" noProof="0" smtClean="0">
                                  <a:solidFill>
                                    <a:srgbClr val="DC622D"/>
                                  </a:solidFill>
                                  <a:latin typeface="Cambria Math" panose="02040503050406030204" pitchFamily="18" charset="0"/>
                                </a:rPr>
                                <m:t>𝑥</m:t>
                              </m:r>
                              <m:r>
                                <a:rPr lang="en-US" sz="1500" i="1" noProof="0" smtClean="0">
                                  <a:solidFill>
                                    <a:srgbClr val="DC622D"/>
                                  </a:solidFill>
                                  <a:latin typeface="Cambria Math" panose="02040503050406030204" pitchFamily="18" charset="0"/>
                                </a:rPr>
                                <m:t>(</m:t>
                              </m:r>
                              <m:r>
                                <a:rPr lang="en-US" sz="1500" i="1" noProof="0" smtClean="0">
                                  <a:solidFill>
                                    <a:srgbClr val="DC622D"/>
                                  </a:solidFill>
                                  <a:latin typeface="Cambria Math" panose="02040503050406030204" pitchFamily="18" charset="0"/>
                                </a:rPr>
                                <m:t>𝑡</m:t>
                              </m:r>
                              <m:r>
                                <a:rPr lang="en-US" sz="1500" i="1" noProof="0" smtClean="0">
                                  <a:solidFill>
                                    <a:srgbClr val="DC622D"/>
                                  </a:solidFill>
                                  <a:latin typeface="Cambria Math" panose="02040503050406030204" pitchFamily="18" charset="0"/>
                                </a:rPr>
                                <m:t>)</m:t>
                              </m:r>
                            </m:e>
                          </m:d>
                        </m:e>
                      </m:d>
                    </m:oMath>
                  </a14:m>
                  <a:endParaRPr lang="en-US" sz="1500" noProof="0" dirty="0"/>
                </a:p>
              </p:txBody>
            </p:sp>
          </mc:Choice>
          <mc:Fallback xmlns="">
            <p:sp>
              <p:nvSpPr>
                <p:cNvPr id="68" name="TextBox 67">
                  <a:extLst>
                    <a:ext uri="{FF2B5EF4-FFF2-40B4-BE49-F238E27FC236}">
                      <a16:creationId xmlns:a16="http://schemas.microsoft.com/office/drawing/2014/main" id="{AD47D017-E41A-870D-6E20-B9B394B4CF95}"/>
                    </a:ext>
                  </a:extLst>
                </p:cNvPr>
                <p:cNvSpPr txBox="1">
                  <a:spLocks noRot="1" noChangeAspect="1" noMove="1" noResize="1" noEditPoints="1" noAdjustHandles="1" noChangeArrowheads="1" noChangeShapeType="1" noTextEdit="1"/>
                </p:cNvSpPr>
                <p:nvPr/>
              </p:nvSpPr>
              <p:spPr>
                <a:xfrm>
                  <a:off x="2414490" y="2250635"/>
                  <a:ext cx="2852589" cy="444802"/>
                </a:xfrm>
                <a:prstGeom prst="rect">
                  <a:avLst/>
                </a:prstGeom>
                <a:blipFill>
                  <a:blip r:embed="rId7"/>
                  <a:stretch>
                    <a:fillRect b="-1370"/>
                  </a:stretch>
                </a:blipFill>
              </p:spPr>
              <p:txBody>
                <a:bodyPr/>
                <a:lstStyle/>
                <a:p>
                  <a:r>
                    <a:rPr lang="en-US">
                      <a:noFill/>
                    </a:rPr>
                    <a:t> </a:t>
                  </a:r>
                </a:p>
              </p:txBody>
            </p:sp>
          </mc:Fallback>
        </mc:AlternateContent>
        <p:sp>
          <p:nvSpPr>
            <p:cNvPr id="69" name="TextBox 6">
              <a:extLst>
                <a:ext uri="{FF2B5EF4-FFF2-40B4-BE49-F238E27FC236}">
                  <a16:creationId xmlns:a16="http://schemas.microsoft.com/office/drawing/2014/main" id="{C0592ECC-1AA5-D114-C9EE-4A3FDF8E940B}"/>
                </a:ext>
              </a:extLst>
            </p:cNvPr>
            <p:cNvSpPr txBox="1"/>
            <p:nvPr/>
          </p:nvSpPr>
          <p:spPr>
            <a:xfrm>
              <a:off x="4806847" y="2288370"/>
              <a:ext cx="2933432" cy="369332"/>
            </a:xfrm>
            <a:prstGeom prst="rect">
              <a:avLst/>
            </a:prstGeom>
            <a:noFill/>
          </p:spPr>
          <p:txBody>
            <a:bodyPr wrap="none" rtlCol="0">
              <a:spAutoFit/>
            </a:bodyPr>
            <a:lstStyle/>
            <a:p>
              <a:r>
                <a:rPr lang="en-US" noProof="0" dirty="0">
                  <a:latin typeface="Aptos" panose="020B0004020202020204" pitchFamily="34" charset="0"/>
                </a:rPr>
                <a:t>Amplitude estimated by WP</a:t>
              </a:r>
            </a:p>
          </p:txBody>
        </p:sp>
      </p:grpSp>
      <p:pic>
        <p:nvPicPr>
          <p:cNvPr id="76" name="Picture 75" descr="A graph of a function&#10;&#10;Description automatically generated">
            <a:extLst>
              <a:ext uri="{FF2B5EF4-FFF2-40B4-BE49-F238E27FC236}">
                <a16:creationId xmlns:a16="http://schemas.microsoft.com/office/drawing/2014/main" id="{2539E461-A710-194A-E40B-ACCD6390F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6404" y="3343522"/>
            <a:ext cx="4679604" cy="3510693"/>
          </a:xfrm>
          <a:prstGeom prst="rect">
            <a:avLst/>
          </a:prstGeom>
        </p:spPr>
      </p:pic>
      <p:pic>
        <p:nvPicPr>
          <p:cNvPr id="78" name="Picture 77" descr="A graph of a function&#10;&#10;Description automatically generated">
            <a:extLst>
              <a:ext uri="{FF2B5EF4-FFF2-40B4-BE49-F238E27FC236}">
                <a16:creationId xmlns:a16="http://schemas.microsoft.com/office/drawing/2014/main" id="{89BC55F7-31CA-82D8-66CF-D1969DE5C6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6008" y="3343522"/>
            <a:ext cx="4680000" cy="3510991"/>
          </a:xfrm>
          <a:prstGeom prst="rect">
            <a:avLst/>
          </a:prstGeom>
        </p:spPr>
      </p:pic>
      <p:grpSp>
        <p:nvGrpSpPr>
          <p:cNvPr id="44" name="Group 43">
            <a:extLst>
              <a:ext uri="{FF2B5EF4-FFF2-40B4-BE49-F238E27FC236}">
                <a16:creationId xmlns:a16="http://schemas.microsoft.com/office/drawing/2014/main" id="{79C3679F-9711-61E0-9273-8E7ECF72697A}"/>
              </a:ext>
            </a:extLst>
          </p:cNvPr>
          <p:cNvGrpSpPr/>
          <p:nvPr/>
        </p:nvGrpSpPr>
        <p:grpSpPr>
          <a:xfrm>
            <a:off x="9800216" y="3960057"/>
            <a:ext cx="2415465" cy="411438"/>
            <a:chOff x="1461522" y="3446929"/>
            <a:chExt cx="2360249" cy="412741"/>
          </a:xfrm>
        </p:grpSpPr>
        <p:cxnSp>
          <p:nvCxnSpPr>
            <p:cNvPr id="48" name="Straight Connector 47">
              <a:extLst>
                <a:ext uri="{FF2B5EF4-FFF2-40B4-BE49-F238E27FC236}">
                  <a16:creationId xmlns:a16="http://schemas.microsoft.com/office/drawing/2014/main" id="{CAA176F3-0AE6-1E47-0FA4-60252C096BCE}"/>
                </a:ext>
              </a:extLst>
            </p:cNvPr>
            <p:cNvCxnSpPr>
              <a:cxnSpLocks/>
              <a:endCxn id="49" idx="1"/>
            </p:cNvCxnSpPr>
            <p:nvPr/>
          </p:nvCxnSpPr>
          <p:spPr>
            <a:xfrm>
              <a:off x="1461522" y="3446929"/>
              <a:ext cx="438890" cy="222860"/>
            </a:xfrm>
            <a:prstGeom prst="line">
              <a:avLst/>
            </a:prstGeom>
            <a:ln w="19050">
              <a:solidFill>
                <a:srgbClr val="DC622D"/>
              </a:solidFill>
            </a:ln>
          </p:spPr>
          <p:style>
            <a:lnRef idx="1">
              <a:schemeClr val="dk1"/>
            </a:lnRef>
            <a:fillRef idx="0">
              <a:schemeClr val="dk1"/>
            </a:fillRef>
            <a:effectRef idx="0">
              <a:schemeClr val="dk1"/>
            </a:effectRef>
            <a:fontRef idx="minor">
              <a:schemeClr val="tx1"/>
            </a:fontRef>
          </p:style>
        </p:cxnSp>
        <p:sp>
          <p:nvSpPr>
            <p:cNvPr id="49" name="TextBox 28">
              <a:extLst>
                <a:ext uri="{FF2B5EF4-FFF2-40B4-BE49-F238E27FC236}">
                  <a16:creationId xmlns:a16="http://schemas.microsoft.com/office/drawing/2014/main" id="{B362B7FA-D144-34E3-3F6C-440AE0C248DA}"/>
                </a:ext>
              </a:extLst>
            </p:cNvPr>
            <p:cNvSpPr txBox="1"/>
            <p:nvPr/>
          </p:nvSpPr>
          <p:spPr>
            <a:xfrm>
              <a:off x="1900412" y="3479907"/>
              <a:ext cx="1921359" cy="379763"/>
            </a:xfrm>
            <a:prstGeom prst="rect">
              <a:avLst/>
            </a:prstGeom>
            <a:noFill/>
          </p:spPr>
          <p:txBody>
            <a:bodyPr wrap="none" rtlCol="0">
              <a:spAutoFit/>
            </a:bodyPr>
            <a:lstStyle/>
            <a:p>
              <a:pPr>
                <a:lnSpc>
                  <a:spcPct val="107000"/>
                </a:lnSpc>
                <a:spcAft>
                  <a:spcPts val="800"/>
                </a:spcAft>
              </a:pPr>
              <a:r>
                <a:rPr lang="en-US" sz="1800" kern="1200" noProof="0" dirty="0">
                  <a:effectLst/>
                  <a:latin typeface="Aptos" panose="020B0004020202020204" pitchFamily="34" charset="0"/>
                  <a:ea typeface="Aptos" panose="020B0004020202020204" pitchFamily="34" charset="0"/>
                  <a:cs typeface="Times New Roman" panose="02020603050405020304" pitchFamily="18" charset="0"/>
                </a:rPr>
                <a:t>Synchro response</a:t>
              </a:r>
              <a:endParaRPr lang="en-US" sz="11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5BA1DC9A-2576-7333-A321-2344D062C216}"/>
              </a:ext>
            </a:extLst>
          </p:cNvPr>
          <p:cNvGrpSpPr/>
          <p:nvPr/>
        </p:nvGrpSpPr>
        <p:grpSpPr>
          <a:xfrm>
            <a:off x="8036449" y="4069053"/>
            <a:ext cx="1494493" cy="717718"/>
            <a:chOff x="-204577" y="3546967"/>
            <a:chExt cx="1460500" cy="719990"/>
          </a:xfrm>
        </p:grpSpPr>
        <mc:AlternateContent xmlns:mc="http://schemas.openxmlformats.org/markup-compatibility/2006" xmlns:a14="http://schemas.microsoft.com/office/drawing/2010/main">
          <mc:Choice Requires="a14">
            <p:sp>
              <p:nvSpPr>
                <p:cNvPr id="46" name="Object 38">
                  <a:extLst>
                    <a:ext uri="{FF2B5EF4-FFF2-40B4-BE49-F238E27FC236}">
                      <a16:creationId xmlns:a16="http://schemas.microsoft.com/office/drawing/2014/main" id="{5A29BBE9-27EF-E803-6158-C6BBBA57A2B1}"/>
                    </a:ext>
                  </a:extLst>
                </p:cNvPr>
                <p:cNvSpPr txBox="1"/>
                <p:nvPr/>
              </p:nvSpPr>
              <p:spPr>
                <a:xfrm>
                  <a:off x="-204577" y="3546967"/>
                  <a:ext cx="1460500" cy="520700"/>
                </a:xfrm>
                <a:prstGeom prst="rect">
                  <a:avLst/>
                </a:prstGeom>
              </p:spPr>
              <p:txBody>
                <a:bodyPr>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40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𝐶</m:t>
                        </m:r>
                        <m:d>
                          <m:d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e>
                        </m:d>
                        <m:sSub>
                          <m:sSub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𝒲</m:t>
                            </m:r>
                          </m:e>
                          <m:sub>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𝜔</m:t>
                                    </m:r>
                                  </m:e>
                                  <m:sub>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m:t>
                                    </m:r>
                                  </m:sub>
                                </m:sSub>
                              </m:num>
                              <m:den>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𝛺</m:t>
                                </m:r>
                                <m:d>
                                  <m:dPr>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𝑢</m:t>
                                    </m:r>
                                  </m:e>
                                </m:d>
                              </m:den>
                            </m:f>
                          </m:sub>
                        </m:sSub>
                        <m:d>
                          <m:dPr>
                            <m:begChr m:val="["/>
                            <m:endChr m:val="]"/>
                            <m:ctrlPr>
                              <a:rPr lang="en-US" sz="1400" i="1" kern="1200" noProof="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kern="1200" noProof="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𝑥</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𝑡</m:t>
                            </m:r>
                            <m:r>
                              <a:rPr lang="en-US" sz="1400" b="0" i="1" kern="1200" noProof="0"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e>
                        </m:d>
                      </m:oMath>
                    </m:oMathPara>
                  </a14:m>
                  <a:endParaRPr lang="en-US" sz="14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46" name="Object 38">
                  <a:extLst>
                    <a:ext uri="{FF2B5EF4-FFF2-40B4-BE49-F238E27FC236}">
                      <a16:creationId xmlns:a16="http://schemas.microsoft.com/office/drawing/2014/main" id="{5A29BBE9-27EF-E803-6158-C6BBBA57A2B1}"/>
                    </a:ext>
                  </a:extLst>
                </p:cNvPr>
                <p:cNvSpPr txBox="1">
                  <a:spLocks noRot="1" noChangeAspect="1" noMove="1" noResize="1" noEditPoints="1" noAdjustHandles="1" noChangeArrowheads="1" noChangeShapeType="1" noTextEdit="1"/>
                </p:cNvSpPr>
                <p:nvPr/>
              </p:nvSpPr>
              <p:spPr>
                <a:xfrm>
                  <a:off x="-204577" y="3546967"/>
                  <a:ext cx="1460500" cy="520700"/>
                </a:xfrm>
                <a:prstGeom prst="rect">
                  <a:avLst/>
                </a:prstGeom>
                <a:blipFill>
                  <a:blip r:embed="rId10"/>
                  <a:stretch>
                    <a:fillRect r="-2449"/>
                  </a:stretch>
                </a:blipFill>
              </p:spPr>
              <p:txBody>
                <a:bodyPr/>
                <a:lstStyle/>
                <a:p>
                  <a:r>
                    <a:rPr lang="en-US">
                      <a:noFill/>
                    </a:rPr>
                    <a:t> </a:t>
                  </a:r>
                </a:p>
              </p:txBody>
            </p:sp>
          </mc:Fallback>
        </mc:AlternateContent>
        <p:cxnSp>
          <p:nvCxnSpPr>
            <p:cNvPr id="47" name="Straight Connector 46">
              <a:extLst>
                <a:ext uri="{FF2B5EF4-FFF2-40B4-BE49-F238E27FC236}">
                  <a16:creationId xmlns:a16="http://schemas.microsoft.com/office/drawing/2014/main" id="{AF3FF913-BF3F-51F6-EF65-63A0FC8036D6}"/>
                </a:ext>
              </a:extLst>
            </p:cNvPr>
            <p:cNvCxnSpPr>
              <a:cxnSpLocks/>
              <a:stCxn id="46" idx="2"/>
            </p:cNvCxnSpPr>
            <p:nvPr/>
          </p:nvCxnSpPr>
          <p:spPr>
            <a:xfrm>
              <a:off x="525673" y="4067667"/>
              <a:ext cx="730249" cy="199290"/>
            </a:xfrm>
            <a:prstGeom prst="line">
              <a:avLst/>
            </a:prstGeom>
            <a:ln w="19050">
              <a:solidFill>
                <a:srgbClr val="F1C24C"/>
              </a:solidFill>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C81E592C-D3C9-34AA-3DEC-89D07242AAF8}"/>
              </a:ext>
            </a:extLst>
          </p:cNvPr>
          <p:cNvGrpSpPr/>
          <p:nvPr/>
        </p:nvGrpSpPr>
        <p:grpSpPr>
          <a:xfrm>
            <a:off x="9936791" y="4721186"/>
            <a:ext cx="2092479" cy="369332"/>
            <a:chOff x="9797822" y="4792638"/>
            <a:chExt cx="2092479" cy="369332"/>
          </a:xfrm>
        </p:grpSpPr>
        <p:cxnSp>
          <p:nvCxnSpPr>
            <p:cNvPr id="40" name="Straight Connector 31">
              <a:extLst>
                <a:ext uri="{FF2B5EF4-FFF2-40B4-BE49-F238E27FC236}">
                  <a16:creationId xmlns:a16="http://schemas.microsoft.com/office/drawing/2014/main" id="{2880DAB7-F87E-3F3A-5598-CCC86F6C88C7}"/>
                </a:ext>
              </a:extLst>
            </p:cNvPr>
            <p:cNvCxnSpPr>
              <a:cxnSpLocks/>
              <a:endCxn id="41" idx="1"/>
            </p:cNvCxnSpPr>
            <p:nvPr/>
          </p:nvCxnSpPr>
          <p:spPr>
            <a:xfrm flipV="1">
              <a:off x="9797822" y="4977304"/>
              <a:ext cx="492807" cy="14448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41" name="TextBox 32">
              <a:extLst>
                <a:ext uri="{FF2B5EF4-FFF2-40B4-BE49-F238E27FC236}">
                  <a16:creationId xmlns:a16="http://schemas.microsoft.com/office/drawing/2014/main" id="{5AABEB5D-2CEB-7C5B-A4EA-9F8CBBD9A2DE}"/>
                </a:ext>
              </a:extLst>
            </p:cNvPr>
            <p:cNvSpPr txBox="1"/>
            <p:nvPr/>
          </p:nvSpPr>
          <p:spPr>
            <a:xfrm>
              <a:off x="10290629" y="4792638"/>
              <a:ext cx="1599672" cy="369332"/>
            </a:xfrm>
            <a:prstGeom prst="rect">
              <a:avLst/>
            </a:prstGeom>
            <a:noFill/>
          </p:spPr>
          <p:txBody>
            <a:bodyPr wrap="square" rtlCol="0">
              <a:spAutoFit/>
            </a:bodyPr>
            <a:lstStyle/>
            <a:p>
              <a:r>
                <a:rPr lang="en-US" noProof="0" dirty="0">
                  <a:latin typeface="Aptos" panose="020B0004020202020204" pitchFamily="34" charset="0"/>
                </a:rPr>
                <a:t>Full response</a:t>
              </a:r>
            </a:p>
          </p:txBody>
        </p:sp>
      </p:grpSp>
    </p:spTree>
    <p:extLst>
      <p:ext uri="{BB962C8B-B14F-4D97-AF65-F5344CB8AC3E}">
        <p14:creationId xmlns:p14="http://schemas.microsoft.com/office/powerpoint/2010/main" val="32536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0D60A-52B9-96E4-D092-C35A482312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D0F503-F5FC-66C2-8D6C-3538AA4E233B}"/>
              </a:ext>
            </a:extLst>
          </p:cNvPr>
          <p:cNvSpPr>
            <a:spLocks noGrp="1"/>
          </p:cNvSpPr>
          <p:nvPr>
            <p:ph type="body" sz="quarter" idx="10"/>
          </p:nvPr>
        </p:nvSpPr>
        <p:spPr/>
        <p:txBody>
          <a:bodyPr/>
          <a:lstStyle/>
          <a:p>
            <a:r>
              <a:rPr lang="en-US" noProof="0" dirty="0"/>
              <a:t>Wavelet probing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A7507EC-8995-E901-AFC8-C32A4A6ADAF7}"/>
                  </a:ext>
                </a:extLst>
              </p:cNvPr>
              <p:cNvSpPr>
                <a:spLocks noGrp="1"/>
              </p:cNvSpPr>
              <p:nvPr>
                <p:ph type="body" sz="quarter" idx="11"/>
              </p:nvPr>
            </p:nvSpPr>
            <p:spPr/>
            <p:txBody>
              <a:bodyPr>
                <a:normAutofit lnSpcReduction="10000"/>
              </a:bodyPr>
              <a:lstStyle/>
              <a:p>
                <a:r>
                  <a:rPr lang="en-US" noProof="0" dirty="0"/>
                  <a:t>Dependency of  </a:t>
                </a:r>
                <a14:m>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oMath>
                </a14:m>
                <a:r>
                  <a:rPr lang="en-US" noProof="0" dirty="0"/>
                  <a:t>  </a:t>
                </a:r>
              </a:p>
            </p:txBody>
          </p:sp>
        </mc:Choice>
        <mc:Fallback xmlns="">
          <p:sp>
            <p:nvSpPr>
              <p:cNvPr id="3" name="Text Placeholder 2">
                <a:extLst>
                  <a:ext uri="{FF2B5EF4-FFF2-40B4-BE49-F238E27FC236}">
                    <a16:creationId xmlns:a16="http://schemas.microsoft.com/office/drawing/2014/main" id="{6A7507EC-8995-E901-AFC8-C32A4A6ADAF7}"/>
                  </a:ext>
                </a:extLst>
              </p:cNvPr>
              <p:cNvSpPr>
                <a:spLocks noGrp="1" noRot="1" noChangeAspect="1" noMove="1" noResize="1" noEditPoints="1" noAdjustHandles="1" noChangeArrowheads="1" noChangeShapeType="1" noTextEdit="1"/>
              </p:cNvSpPr>
              <p:nvPr>
                <p:ph type="body" sz="quarter" idx="11"/>
              </p:nvPr>
            </p:nvSpPr>
            <p:spPr>
              <a:blipFill>
                <a:blip r:embed="rId3"/>
                <a:stretch>
                  <a:fillRect l="-1037" t="-18310" b="-309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806BCE-E304-4B38-2D9F-1B006B0D3ABA}"/>
              </a:ext>
            </a:extLst>
          </p:cNvPr>
          <p:cNvSpPr>
            <a:spLocks noGrp="1"/>
          </p:cNvSpPr>
          <p:nvPr>
            <p:ph type="sldNum" sz="quarter" idx="14"/>
          </p:nvPr>
        </p:nvSpPr>
        <p:spPr/>
        <p:txBody>
          <a:bodyPr/>
          <a:lstStyle/>
          <a:p>
            <a:fld id="{0EEBFCD7-29E6-4DFE-8E20-64791BD90B44}" type="slidenum">
              <a:rPr lang="en-US" noProof="0" smtClean="0"/>
              <a:pPr/>
              <a:t>17</a:t>
            </a:fld>
            <a:endParaRPr lang="en-US" noProof="0" dirty="0"/>
          </a:p>
        </p:txBody>
      </p:sp>
      <p:grpSp>
        <p:nvGrpSpPr>
          <p:cNvPr id="42" name="Group 41">
            <a:extLst>
              <a:ext uri="{FF2B5EF4-FFF2-40B4-BE49-F238E27FC236}">
                <a16:creationId xmlns:a16="http://schemas.microsoft.com/office/drawing/2014/main" id="{FADA754C-0EE0-8B57-0C28-DF37BCE36FCD}"/>
              </a:ext>
            </a:extLst>
          </p:cNvPr>
          <p:cNvGrpSpPr>
            <a:grpSpLocks noChangeAspect="1"/>
          </p:cNvGrpSpPr>
          <p:nvPr/>
        </p:nvGrpSpPr>
        <p:grpSpPr>
          <a:xfrm>
            <a:off x="2450257" y="1048603"/>
            <a:ext cx="3062223" cy="4680000"/>
            <a:chOff x="15467771" y="12964281"/>
            <a:chExt cx="3609174" cy="5515907"/>
          </a:xfrm>
        </p:grpSpPr>
        <p:grpSp>
          <p:nvGrpSpPr>
            <p:cNvPr id="43" name="Group 42">
              <a:extLst>
                <a:ext uri="{FF2B5EF4-FFF2-40B4-BE49-F238E27FC236}">
                  <a16:creationId xmlns:a16="http://schemas.microsoft.com/office/drawing/2014/main" id="{D31D0414-2860-3BFD-F21A-9794E601EA9F}"/>
                </a:ext>
              </a:extLst>
            </p:cNvPr>
            <p:cNvGrpSpPr/>
            <p:nvPr/>
          </p:nvGrpSpPr>
          <p:grpSpPr>
            <a:xfrm>
              <a:off x="15504115" y="12964281"/>
              <a:ext cx="3572830" cy="2864413"/>
              <a:chOff x="15504115" y="12964281"/>
              <a:chExt cx="3572830" cy="2864413"/>
            </a:xfrm>
          </p:grpSpPr>
          <p:pic>
            <p:nvPicPr>
              <p:cNvPr id="47" name="Picture 10" descr="A picture containing screenshot, line, plot, diagram&#10;&#10;Description automatically generated">
                <a:extLst>
                  <a:ext uri="{FF2B5EF4-FFF2-40B4-BE49-F238E27FC236}">
                    <a16:creationId xmlns:a16="http://schemas.microsoft.com/office/drawing/2014/main" id="{94D2911E-52C9-F66C-BFB9-3DB7CCD5C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4115" y="12964281"/>
                <a:ext cx="3572830" cy="2864413"/>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36E400CB-AC68-8AD9-D731-B8B6864CBAC2}"/>
                  </a:ext>
                </a:extLst>
              </p:cNvPr>
              <p:cNvSpPr/>
              <p:nvPr/>
            </p:nvSpPr>
            <p:spPr>
              <a:xfrm>
                <a:off x="18092278" y="13336609"/>
                <a:ext cx="243840" cy="2066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44" name="Group 43">
              <a:extLst>
                <a:ext uri="{FF2B5EF4-FFF2-40B4-BE49-F238E27FC236}">
                  <a16:creationId xmlns:a16="http://schemas.microsoft.com/office/drawing/2014/main" id="{031FFEE9-9951-B1D3-BB73-DCE89176BF6A}"/>
                </a:ext>
              </a:extLst>
            </p:cNvPr>
            <p:cNvGrpSpPr/>
            <p:nvPr/>
          </p:nvGrpSpPr>
          <p:grpSpPr>
            <a:xfrm>
              <a:off x="15467771" y="15779655"/>
              <a:ext cx="3599695" cy="2700533"/>
              <a:chOff x="15466454" y="15823423"/>
              <a:chExt cx="3599695" cy="2700533"/>
            </a:xfrm>
          </p:grpSpPr>
          <p:pic>
            <p:nvPicPr>
              <p:cNvPr id="45" name="Picture 44" descr="A graph of a function&#10;&#10;Description automatically generated">
                <a:extLst>
                  <a:ext uri="{FF2B5EF4-FFF2-40B4-BE49-F238E27FC236}">
                    <a16:creationId xmlns:a16="http://schemas.microsoft.com/office/drawing/2014/main" id="{37EF368A-DB12-4F0E-8747-8A4062FA1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66454" y="15823423"/>
                <a:ext cx="3599695" cy="2700533"/>
              </a:xfrm>
              <a:prstGeom prst="rect">
                <a:avLst/>
              </a:prstGeom>
            </p:spPr>
          </p:pic>
          <p:sp>
            <p:nvSpPr>
              <p:cNvPr id="46" name="Free-form: Shape 45">
                <a:extLst>
                  <a:ext uri="{FF2B5EF4-FFF2-40B4-BE49-F238E27FC236}">
                    <a16:creationId xmlns:a16="http://schemas.microsoft.com/office/drawing/2014/main" id="{00E5F254-F7E8-007B-6D84-A31C0E92FE5F}"/>
                  </a:ext>
                </a:extLst>
              </p:cNvPr>
              <p:cNvSpPr/>
              <p:nvPr/>
            </p:nvSpPr>
            <p:spPr>
              <a:xfrm>
                <a:off x="16033780" y="17055474"/>
                <a:ext cx="2306472" cy="1029617"/>
              </a:xfrm>
              <a:custGeom>
                <a:avLst/>
                <a:gdLst>
                  <a:gd name="connsiteX0" fmla="*/ 0 w 2306472"/>
                  <a:gd name="connsiteY0" fmla="*/ 1025005 h 1029617"/>
                  <a:gd name="connsiteX1" fmla="*/ 218364 w 2306472"/>
                  <a:gd name="connsiteY1" fmla="*/ 1011357 h 1029617"/>
                  <a:gd name="connsiteX2" fmla="*/ 486770 w 2306472"/>
                  <a:gd name="connsiteY2" fmla="*/ 984062 h 1029617"/>
                  <a:gd name="connsiteX3" fmla="*/ 723331 w 2306472"/>
                  <a:gd name="connsiteY3" fmla="*/ 938569 h 1029617"/>
                  <a:gd name="connsiteX4" fmla="*/ 868907 w 2306472"/>
                  <a:gd name="connsiteY4" fmla="*/ 861232 h 1029617"/>
                  <a:gd name="connsiteX5" fmla="*/ 968991 w 2306472"/>
                  <a:gd name="connsiteY5" fmla="*/ 674713 h 1029617"/>
                  <a:gd name="connsiteX6" fmla="*/ 1032680 w 2306472"/>
                  <a:gd name="connsiteY6" fmla="*/ 429053 h 1029617"/>
                  <a:gd name="connsiteX7" fmla="*/ 1073624 w 2306472"/>
                  <a:gd name="connsiteY7" fmla="*/ 183393 h 1029617"/>
                  <a:gd name="connsiteX8" fmla="*/ 1096370 w 2306472"/>
                  <a:gd name="connsiteY8" fmla="*/ 46916 h 1029617"/>
                  <a:gd name="connsiteX9" fmla="*/ 1119116 w 2306472"/>
                  <a:gd name="connsiteY9" fmla="*/ 5972 h 1029617"/>
                  <a:gd name="connsiteX10" fmla="*/ 1137313 w 2306472"/>
                  <a:gd name="connsiteY10" fmla="*/ 15071 h 1029617"/>
                  <a:gd name="connsiteX11" fmla="*/ 1160060 w 2306472"/>
                  <a:gd name="connsiteY11" fmla="*/ 142450 h 1029617"/>
                  <a:gd name="connsiteX12" fmla="*/ 1191904 w 2306472"/>
                  <a:gd name="connsiteY12" fmla="*/ 360814 h 1029617"/>
                  <a:gd name="connsiteX13" fmla="*/ 1228298 w 2306472"/>
                  <a:gd name="connsiteY13" fmla="*/ 624671 h 1029617"/>
                  <a:gd name="connsiteX14" fmla="*/ 1260143 w 2306472"/>
                  <a:gd name="connsiteY14" fmla="*/ 738402 h 1029617"/>
                  <a:gd name="connsiteX15" fmla="*/ 1332931 w 2306472"/>
                  <a:gd name="connsiteY15" fmla="*/ 852133 h 1029617"/>
                  <a:gd name="connsiteX16" fmla="*/ 1428466 w 2306472"/>
                  <a:gd name="connsiteY16" fmla="*/ 906724 h 1029617"/>
                  <a:gd name="connsiteX17" fmla="*/ 1524000 w 2306472"/>
                  <a:gd name="connsiteY17" fmla="*/ 952217 h 1029617"/>
                  <a:gd name="connsiteX18" fmla="*/ 1646830 w 2306472"/>
                  <a:gd name="connsiteY18" fmla="*/ 979513 h 1029617"/>
                  <a:gd name="connsiteX19" fmla="*/ 1974376 w 2306472"/>
                  <a:gd name="connsiteY19" fmla="*/ 1015907 h 1029617"/>
                  <a:gd name="connsiteX20" fmla="*/ 2306472 w 2306472"/>
                  <a:gd name="connsiteY20" fmla="*/ 1029554 h 102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06472" h="1029617">
                    <a:moveTo>
                      <a:pt x="0" y="1025005"/>
                    </a:moveTo>
                    <a:cubicBezTo>
                      <a:pt x="68618" y="1021593"/>
                      <a:pt x="137236" y="1018181"/>
                      <a:pt x="218364" y="1011357"/>
                    </a:cubicBezTo>
                    <a:cubicBezTo>
                      <a:pt x="299492" y="1004533"/>
                      <a:pt x="402609" y="996193"/>
                      <a:pt x="486770" y="984062"/>
                    </a:cubicBezTo>
                    <a:cubicBezTo>
                      <a:pt x="570931" y="971931"/>
                      <a:pt x="659641" y="959041"/>
                      <a:pt x="723331" y="938569"/>
                    </a:cubicBezTo>
                    <a:cubicBezTo>
                      <a:pt x="787021" y="918097"/>
                      <a:pt x="827964" y="905208"/>
                      <a:pt x="868907" y="861232"/>
                    </a:cubicBezTo>
                    <a:cubicBezTo>
                      <a:pt x="909850" y="817256"/>
                      <a:pt x="941696" y="746743"/>
                      <a:pt x="968991" y="674713"/>
                    </a:cubicBezTo>
                    <a:cubicBezTo>
                      <a:pt x="996287" y="602683"/>
                      <a:pt x="1015241" y="510940"/>
                      <a:pt x="1032680" y="429053"/>
                    </a:cubicBezTo>
                    <a:cubicBezTo>
                      <a:pt x="1050119" y="347166"/>
                      <a:pt x="1073624" y="183393"/>
                      <a:pt x="1073624" y="183393"/>
                    </a:cubicBezTo>
                    <a:cubicBezTo>
                      <a:pt x="1084239" y="119703"/>
                      <a:pt x="1088788" y="76486"/>
                      <a:pt x="1096370" y="46916"/>
                    </a:cubicBezTo>
                    <a:cubicBezTo>
                      <a:pt x="1103952" y="17346"/>
                      <a:pt x="1112292" y="11279"/>
                      <a:pt x="1119116" y="5972"/>
                    </a:cubicBezTo>
                    <a:cubicBezTo>
                      <a:pt x="1125940" y="665"/>
                      <a:pt x="1130489" y="-7675"/>
                      <a:pt x="1137313" y="15071"/>
                    </a:cubicBezTo>
                    <a:cubicBezTo>
                      <a:pt x="1144137" y="37817"/>
                      <a:pt x="1150961" y="84826"/>
                      <a:pt x="1160060" y="142450"/>
                    </a:cubicBezTo>
                    <a:cubicBezTo>
                      <a:pt x="1169159" y="200074"/>
                      <a:pt x="1180531" y="280444"/>
                      <a:pt x="1191904" y="360814"/>
                    </a:cubicBezTo>
                    <a:cubicBezTo>
                      <a:pt x="1203277" y="441184"/>
                      <a:pt x="1216925" y="561740"/>
                      <a:pt x="1228298" y="624671"/>
                    </a:cubicBezTo>
                    <a:cubicBezTo>
                      <a:pt x="1239671" y="687602"/>
                      <a:pt x="1242704" y="700492"/>
                      <a:pt x="1260143" y="738402"/>
                    </a:cubicBezTo>
                    <a:cubicBezTo>
                      <a:pt x="1277582" y="776312"/>
                      <a:pt x="1304877" y="824079"/>
                      <a:pt x="1332931" y="852133"/>
                    </a:cubicBezTo>
                    <a:cubicBezTo>
                      <a:pt x="1360985" y="880187"/>
                      <a:pt x="1396621" y="890043"/>
                      <a:pt x="1428466" y="906724"/>
                    </a:cubicBezTo>
                    <a:cubicBezTo>
                      <a:pt x="1460311" y="923405"/>
                      <a:pt x="1487606" y="940086"/>
                      <a:pt x="1524000" y="952217"/>
                    </a:cubicBezTo>
                    <a:cubicBezTo>
                      <a:pt x="1560394" y="964348"/>
                      <a:pt x="1571767" y="968898"/>
                      <a:pt x="1646830" y="979513"/>
                    </a:cubicBezTo>
                    <a:cubicBezTo>
                      <a:pt x="1721893" y="990128"/>
                      <a:pt x="1864436" y="1007567"/>
                      <a:pt x="1974376" y="1015907"/>
                    </a:cubicBezTo>
                    <a:cubicBezTo>
                      <a:pt x="2084316" y="1024247"/>
                      <a:pt x="2243541" y="1030312"/>
                      <a:pt x="2306472" y="1029554"/>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nvGrpSpPr>
          <p:cNvPr id="49" name="Group 48">
            <a:extLst>
              <a:ext uri="{FF2B5EF4-FFF2-40B4-BE49-F238E27FC236}">
                <a16:creationId xmlns:a16="http://schemas.microsoft.com/office/drawing/2014/main" id="{9AC32484-F00A-730B-86C8-6EE0EFC59E5D}"/>
              </a:ext>
            </a:extLst>
          </p:cNvPr>
          <p:cNvGrpSpPr>
            <a:grpSpLocks noChangeAspect="1"/>
          </p:cNvGrpSpPr>
          <p:nvPr/>
        </p:nvGrpSpPr>
        <p:grpSpPr>
          <a:xfrm>
            <a:off x="5590901" y="1034834"/>
            <a:ext cx="3053293" cy="4680000"/>
            <a:chOff x="18865413" y="12964576"/>
            <a:chExt cx="3599695" cy="5517509"/>
          </a:xfrm>
        </p:grpSpPr>
        <p:grpSp>
          <p:nvGrpSpPr>
            <p:cNvPr id="50" name="Group 49">
              <a:extLst>
                <a:ext uri="{FF2B5EF4-FFF2-40B4-BE49-F238E27FC236}">
                  <a16:creationId xmlns:a16="http://schemas.microsoft.com/office/drawing/2014/main" id="{2C1771C4-D83C-D2A5-58D9-F2B007CEAB65}"/>
                </a:ext>
              </a:extLst>
            </p:cNvPr>
            <p:cNvGrpSpPr/>
            <p:nvPr/>
          </p:nvGrpSpPr>
          <p:grpSpPr>
            <a:xfrm>
              <a:off x="18873321" y="12964576"/>
              <a:ext cx="3572830" cy="2864413"/>
              <a:chOff x="18873321" y="12964576"/>
              <a:chExt cx="3572830" cy="2864413"/>
            </a:xfrm>
          </p:grpSpPr>
          <p:pic>
            <p:nvPicPr>
              <p:cNvPr id="54" name="Picture 10" descr="A picture containing screenshot, line, plot, diagram&#10;&#10;Description automatically generated">
                <a:extLst>
                  <a:ext uri="{FF2B5EF4-FFF2-40B4-BE49-F238E27FC236}">
                    <a16:creationId xmlns:a16="http://schemas.microsoft.com/office/drawing/2014/main" id="{273A7181-51C8-75AA-A824-9CCB65C3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73321" y="12964576"/>
                <a:ext cx="3572830" cy="2864413"/>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B4B64C22-4668-7433-3A77-2709D99AC59B}"/>
                  </a:ext>
                </a:extLst>
              </p:cNvPr>
              <p:cNvSpPr/>
              <p:nvPr/>
            </p:nvSpPr>
            <p:spPr>
              <a:xfrm>
                <a:off x="21334383" y="13418761"/>
                <a:ext cx="355416" cy="1244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51" name="Group 50">
              <a:extLst>
                <a:ext uri="{FF2B5EF4-FFF2-40B4-BE49-F238E27FC236}">
                  <a16:creationId xmlns:a16="http://schemas.microsoft.com/office/drawing/2014/main" id="{034879AA-0D6F-FDFE-94D7-AFCCBE9BD4CE}"/>
                </a:ext>
              </a:extLst>
            </p:cNvPr>
            <p:cNvGrpSpPr/>
            <p:nvPr/>
          </p:nvGrpSpPr>
          <p:grpSpPr>
            <a:xfrm>
              <a:off x="18865413" y="15781552"/>
              <a:ext cx="3599695" cy="2700533"/>
              <a:chOff x="18835147" y="15787441"/>
              <a:chExt cx="3599695" cy="2700533"/>
            </a:xfrm>
          </p:grpSpPr>
          <p:pic>
            <p:nvPicPr>
              <p:cNvPr id="52" name="Picture 51" descr="A graph of a function&#10;&#10;Description automatically generated">
                <a:extLst>
                  <a:ext uri="{FF2B5EF4-FFF2-40B4-BE49-F238E27FC236}">
                    <a16:creationId xmlns:a16="http://schemas.microsoft.com/office/drawing/2014/main" id="{2AB156AC-93F0-97AC-5853-1B69EBB97C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35147" y="15787441"/>
                <a:ext cx="3599695" cy="2700533"/>
              </a:xfrm>
              <a:prstGeom prst="rect">
                <a:avLst/>
              </a:prstGeom>
            </p:spPr>
          </p:pic>
          <p:sp>
            <p:nvSpPr>
              <p:cNvPr id="53" name="Free-form: Shape 52">
                <a:extLst>
                  <a:ext uri="{FF2B5EF4-FFF2-40B4-BE49-F238E27FC236}">
                    <a16:creationId xmlns:a16="http://schemas.microsoft.com/office/drawing/2014/main" id="{6CA50DC6-D151-B0A1-4209-A2D003B859FF}"/>
                  </a:ext>
                </a:extLst>
              </p:cNvPr>
              <p:cNvSpPr/>
              <p:nvPr/>
            </p:nvSpPr>
            <p:spPr>
              <a:xfrm>
                <a:off x="19419766" y="16759862"/>
                <a:ext cx="2092325" cy="1294694"/>
              </a:xfrm>
              <a:custGeom>
                <a:avLst/>
                <a:gdLst>
                  <a:gd name="connsiteX0" fmla="*/ 0 w 2092325"/>
                  <a:gd name="connsiteY0" fmla="*/ 1288344 h 1294694"/>
                  <a:gd name="connsiteX1" fmla="*/ 193675 w 2092325"/>
                  <a:gd name="connsiteY1" fmla="*/ 1281994 h 1294694"/>
                  <a:gd name="connsiteX2" fmla="*/ 463550 w 2092325"/>
                  <a:gd name="connsiteY2" fmla="*/ 1256594 h 1294694"/>
                  <a:gd name="connsiteX3" fmla="*/ 619125 w 2092325"/>
                  <a:gd name="connsiteY3" fmla="*/ 1228019 h 1294694"/>
                  <a:gd name="connsiteX4" fmla="*/ 739775 w 2092325"/>
                  <a:gd name="connsiteY4" fmla="*/ 1186744 h 1294694"/>
                  <a:gd name="connsiteX5" fmla="*/ 857250 w 2092325"/>
                  <a:gd name="connsiteY5" fmla="*/ 1116894 h 1294694"/>
                  <a:gd name="connsiteX6" fmla="*/ 917575 w 2092325"/>
                  <a:gd name="connsiteY6" fmla="*/ 1037519 h 1294694"/>
                  <a:gd name="connsiteX7" fmla="*/ 949325 w 2092325"/>
                  <a:gd name="connsiteY7" fmla="*/ 954969 h 1294694"/>
                  <a:gd name="connsiteX8" fmla="*/ 996950 w 2092325"/>
                  <a:gd name="connsiteY8" fmla="*/ 742244 h 1294694"/>
                  <a:gd name="connsiteX9" fmla="*/ 1016000 w 2092325"/>
                  <a:gd name="connsiteY9" fmla="*/ 570794 h 1294694"/>
                  <a:gd name="connsiteX10" fmla="*/ 1038225 w 2092325"/>
                  <a:gd name="connsiteY10" fmla="*/ 402519 h 1294694"/>
                  <a:gd name="connsiteX11" fmla="*/ 1060450 w 2092325"/>
                  <a:gd name="connsiteY11" fmla="*/ 158044 h 1294694"/>
                  <a:gd name="connsiteX12" fmla="*/ 1079500 w 2092325"/>
                  <a:gd name="connsiteY12" fmla="*/ 40569 h 1294694"/>
                  <a:gd name="connsiteX13" fmla="*/ 1095375 w 2092325"/>
                  <a:gd name="connsiteY13" fmla="*/ 2469 h 1294694"/>
                  <a:gd name="connsiteX14" fmla="*/ 1117600 w 2092325"/>
                  <a:gd name="connsiteY14" fmla="*/ 100894 h 1294694"/>
                  <a:gd name="connsiteX15" fmla="*/ 1139825 w 2092325"/>
                  <a:gd name="connsiteY15" fmla="*/ 281869 h 1294694"/>
                  <a:gd name="connsiteX16" fmla="*/ 1162050 w 2092325"/>
                  <a:gd name="connsiteY16" fmla="*/ 494594 h 1294694"/>
                  <a:gd name="connsiteX17" fmla="*/ 1181100 w 2092325"/>
                  <a:gd name="connsiteY17" fmla="*/ 681919 h 1294694"/>
                  <a:gd name="connsiteX18" fmla="*/ 1216025 w 2092325"/>
                  <a:gd name="connsiteY18" fmla="*/ 897819 h 1294694"/>
                  <a:gd name="connsiteX19" fmla="*/ 1308100 w 2092325"/>
                  <a:gd name="connsiteY19" fmla="*/ 1113719 h 1294694"/>
                  <a:gd name="connsiteX20" fmla="*/ 1384300 w 2092325"/>
                  <a:gd name="connsiteY20" fmla="*/ 1174044 h 1294694"/>
                  <a:gd name="connsiteX21" fmla="*/ 1514475 w 2092325"/>
                  <a:gd name="connsiteY21" fmla="*/ 1221669 h 1294694"/>
                  <a:gd name="connsiteX22" fmla="*/ 1657350 w 2092325"/>
                  <a:gd name="connsiteY22" fmla="*/ 1256594 h 1294694"/>
                  <a:gd name="connsiteX23" fmla="*/ 1908175 w 2092325"/>
                  <a:gd name="connsiteY23" fmla="*/ 1285169 h 1294694"/>
                  <a:gd name="connsiteX24" fmla="*/ 2092325 w 2092325"/>
                  <a:gd name="connsiteY24" fmla="*/ 1294694 h 129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92325" h="1294694">
                    <a:moveTo>
                      <a:pt x="0" y="1288344"/>
                    </a:moveTo>
                    <a:cubicBezTo>
                      <a:pt x="58208" y="1287815"/>
                      <a:pt x="116417" y="1287286"/>
                      <a:pt x="193675" y="1281994"/>
                    </a:cubicBezTo>
                    <a:cubicBezTo>
                      <a:pt x="270933" y="1276702"/>
                      <a:pt x="392642" y="1265590"/>
                      <a:pt x="463550" y="1256594"/>
                    </a:cubicBezTo>
                    <a:cubicBezTo>
                      <a:pt x="534458" y="1247598"/>
                      <a:pt x="573088" y="1239661"/>
                      <a:pt x="619125" y="1228019"/>
                    </a:cubicBezTo>
                    <a:cubicBezTo>
                      <a:pt x="665162" y="1216377"/>
                      <a:pt x="700088" y="1205265"/>
                      <a:pt x="739775" y="1186744"/>
                    </a:cubicBezTo>
                    <a:cubicBezTo>
                      <a:pt x="779462" y="1168223"/>
                      <a:pt x="827617" y="1141765"/>
                      <a:pt x="857250" y="1116894"/>
                    </a:cubicBezTo>
                    <a:cubicBezTo>
                      <a:pt x="886883" y="1092023"/>
                      <a:pt x="902229" y="1064506"/>
                      <a:pt x="917575" y="1037519"/>
                    </a:cubicBezTo>
                    <a:cubicBezTo>
                      <a:pt x="932921" y="1010532"/>
                      <a:pt x="936096" y="1004181"/>
                      <a:pt x="949325" y="954969"/>
                    </a:cubicBezTo>
                    <a:cubicBezTo>
                      <a:pt x="962554" y="905756"/>
                      <a:pt x="985837" y="806273"/>
                      <a:pt x="996950" y="742244"/>
                    </a:cubicBezTo>
                    <a:cubicBezTo>
                      <a:pt x="1008063" y="678215"/>
                      <a:pt x="1009121" y="627415"/>
                      <a:pt x="1016000" y="570794"/>
                    </a:cubicBezTo>
                    <a:cubicBezTo>
                      <a:pt x="1022879" y="514173"/>
                      <a:pt x="1030817" y="471311"/>
                      <a:pt x="1038225" y="402519"/>
                    </a:cubicBezTo>
                    <a:cubicBezTo>
                      <a:pt x="1045633" y="333727"/>
                      <a:pt x="1053571" y="218369"/>
                      <a:pt x="1060450" y="158044"/>
                    </a:cubicBezTo>
                    <a:cubicBezTo>
                      <a:pt x="1067329" y="97719"/>
                      <a:pt x="1073679" y="66498"/>
                      <a:pt x="1079500" y="40569"/>
                    </a:cubicBezTo>
                    <a:cubicBezTo>
                      <a:pt x="1085321" y="14640"/>
                      <a:pt x="1089025" y="-7585"/>
                      <a:pt x="1095375" y="2469"/>
                    </a:cubicBezTo>
                    <a:cubicBezTo>
                      <a:pt x="1101725" y="12523"/>
                      <a:pt x="1110192" y="54327"/>
                      <a:pt x="1117600" y="100894"/>
                    </a:cubicBezTo>
                    <a:cubicBezTo>
                      <a:pt x="1125008" y="147461"/>
                      <a:pt x="1132417" y="216253"/>
                      <a:pt x="1139825" y="281869"/>
                    </a:cubicBezTo>
                    <a:cubicBezTo>
                      <a:pt x="1147233" y="347485"/>
                      <a:pt x="1155171" y="427919"/>
                      <a:pt x="1162050" y="494594"/>
                    </a:cubicBezTo>
                    <a:cubicBezTo>
                      <a:pt x="1168929" y="561269"/>
                      <a:pt x="1172104" y="614715"/>
                      <a:pt x="1181100" y="681919"/>
                    </a:cubicBezTo>
                    <a:cubicBezTo>
                      <a:pt x="1190096" y="749123"/>
                      <a:pt x="1194858" y="825852"/>
                      <a:pt x="1216025" y="897819"/>
                    </a:cubicBezTo>
                    <a:cubicBezTo>
                      <a:pt x="1237192" y="969786"/>
                      <a:pt x="1280054" y="1067681"/>
                      <a:pt x="1308100" y="1113719"/>
                    </a:cubicBezTo>
                    <a:cubicBezTo>
                      <a:pt x="1336146" y="1159757"/>
                      <a:pt x="1349904" y="1156052"/>
                      <a:pt x="1384300" y="1174044"/>
                    </a:cubicBezTo>
                    <a:cubicBezTo>
                      <a:pt x="1418696" y="1192036"/>
                      <a:pt x="1468967" y="1207911"/>
                      <a:pt x="1514475" y="1221669"/>
                    </a:cubicBezTo>
                    <a:cubicBezTo>
                      <a:pt x="1559983" y="1235427"/>
                      <a:pt x="1591733" y="1246011"/>
                      <a:pt x="1657350" y="1256594"/>
                    </a:cubicBezTo>
                    <a:cubicBezTo>
                      <a:pt x="1722967" y="1267177"/>
                      <a:pt x="1835679" y="1278819"/>
                      <a:pt x="1908175" y="1285169"/>
                    </a:cubicBezTo>
                    <a:cubicBezTo>
                      <a:pt x="1980671" y="1291519"/>
                      <a:pt x="2092325" y="1294694"/>
                      <a:pt x="2092325" y="1294694"/>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nvGrpSpPr>
          <p:cNvPr id="56" name="Group 55">
            <a:extLst>
              <a:ext uri="{FF2B5EF4-FFF2-40B4-BE49-F238E27FC236}">
                <a16:creationId xmlns:a16="http://schemas.microsoft.com/office/drawing/2014/main" id="{312D06E0-80BA-3996-C680-8D9EB941F314}"/>
              </a:ext>
            </a:extLst>
          </p:cNvPr>
          <p:cNvGrpSpPr>
            <a:grpSpLocks noChangeAspect="1"/>
          </p:cNvGrpSpPr>
          <p:nvPr/>
        </p:nvGrpSpPr>
        <p:grpSpPr>
          <a:xfrm>
            <a:off x="8636022" y="1034834"/>
            <a:ext cx="3052800" cy="4680000"/>
            <a:chOff x="22346340" y="12910991"/>
            <a:chExt cx="3605096" cy="5579094"/>
          </a:xfrm>
        </p:grpSpPr>
        <p:grpSp>
          <p:nvGrpSpPr>
            <p:cNvPr id="57" name="Group 56">
              <a:extLst>
                <a:ext uri="{FF2B5EF4-FFF2-40B4-BE49-F238E27FC236}">
                  <a16:creationId xmlns:a16="http://schemas.microsoft.com/office/drawing/2014/main" id="{A6E5AA98-F105-F1C5-C89D-9B202866ABBA}"/>
                </a:ext>
              </a:extLst>
            </p:cNvPr>
            <p:cNvGrpSpPr/>
            <p:nvPr/>
          </p:nvGrpSpPr>
          <p:grpSpPr>
            <a:xfrm>
              <a:off x="22346340" y="12910991"/>
              <a:ext cx="3605096" cy="5579094"/>
              <a:chOff x="22346340" y="12910991"/>
              <a:chExt cx="3605096" cy="5579094"/>
            </a:xfrm>
          </p:grpSpPr>
          <p:grpSp>
            <p:nvGrpSpPr>
              <p:cNvPr id="59" name="Group 58">
                <a:extLst>
                  <a:ext uri="{FF2B5EF4-FFF2-40B4-BE49-F238E27FC236}">
                    <a16:creationId xmlns:a16="http://schemas.microsoft.com/office/drawing/2014/main" id="{F79B2E79-735B-CFF5-E172-D7EADF2DBE13}"/>
                  </a:ext>
                </a:extLst>
              </p:cNvPr>
              <p:cNvGrpSpPr/>
              <p:nvPr/>
            </p:nvGrpSpPr>
            <p:grpSpPr>
              <a:xfrm>
                <a:off x="22346340" y="12910991"/>
                <a:ext cx="3605096" cy="5579094"/>
                <a:chOff x="22346340" y="12910991"/>
                <a:chExt cx="3605096" cy="5579094"/>
              </a:xfrm>
            </p:grpSpPr>
            <p:pic>
              <p:nvPicPr>
                <p:cNvPr id="61" name="Picture 10" descr="A picture containing screenshot, line, plot, diagram&#10;&#10;Description automatically generated">
                  <a:extLst>
                    <a:ext uri="{FF2B5EF4-FFF2-40B4-BE49-F238E27FC236}">
                      <a16:creationId xmlns:a16="http://schemas.microsoft.com/office/drawing/2014/main" id="{45FEA6FD-6FF6-FCFA-8B20-8359FFF9F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6340" y="12910991"/>
                  <a:ext cx="3573615" cy="286504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graph of a function&#10;&#10;Description automatically generated">
                  <a:extLst>
                    <a:ext uri="{FF2B5EF4-FFF2-40B4-BE49-F238E27FC236}">
                      <a16:creationId xmlns:a16="http://schemas.microsoft.com/office/drawing/2014/main" id="{8FEC48FD-90BD-24F8-CB0A-AF468F1195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51741" y="15789552"/>
                  <a:ext cx="3599695" cy="2700533"/>
                </a:xfrm>
                <a:prstGeom prst="rect">
                  <a:avLst/>
                </a:prstGeom>
              </p:spPr>
            </p:pic>
          </p:grpSp>
          <p:sp>
            <p:nvSpPr>
              <p:cNvPr id="60" name="Free-form: Shape 59">
                <a:extLst>
                  <a:ext uri="{FF2B5EF4-FFF2-40B4-BE49-F238E27FC236}">
                    <a16:creationId xmlns:a16="http://schemas.microsoft.com/office/drawing/2014/main" id="{9A4AB00D-3777-ACD9-1533-40CB3903B47F}"/>
                  </a:ext>
                </a:extLst>
              </p:cNvPr>
              <p:cNvSpPr/>
              <p:nvPr/>
            </p:nvSpPr>
            <p:spPr>
              <a:xfrm>
                <a:off x="23069550" y="16286397"/>
                <a:ext cx="2324100" cy="1790515"/>
              </a:xfrm>
              <a:custGeom>
                <a:avLst/>
                <a:gdLst>
                  <a:gd name="connsiteX0" fmla="*/ 0 w 2324100"/>
                  <a:gd name="connsiteY0" fmla="*/ 1757128 h 1790515"/>
                  <a:gd name="connsiteX1" fmla="*/ 460375 w 2324100"/>
                  <a:gd name="connsiteY1" fmla="*/ 1712678 h 1790515"/>
                  <a:gd name="connsiteX2" fmla="*/ 733425 w 2324100"/>
                  <a:gd name="connsiteY2" fmla="*/ 1582503 h 1790515"/>
                  <a:gd name="connsiteX3" fmla="*/ 828675 w 2324100"/>
                  <a:gd name="connsiteY3" fmla="*/ 1426928 h 1790515"/>
                  <a:gd name="connsiteX4" fmla="*/ 889000 w 2324100"/>
                  <a:gd name="connsiteY4" fmla="*/ 1150703 h 1790515"/>
                  <a:gd name="connsiteX5" fmla="*/ 936625 w 2324100"/>
                  <a:gd name="connsiteY5" fmla="*/ 480778 h 1790515"/>
                  <a:gd name="connsiteX6" fmla="*/ 952500 w 2324100"/>
                  <a:gd name="connsiteY6" fmla="*/ 134703 h 1790515"/>
                  <a:gd name="connsiteX7" fmla="*/ 968375 w 2324100"/>
                  <a:gd name="connsiteY7" fmla="*/ 1353 h 1790515"/>
                  <a:gd name="connsiteX8" fmla="*/ 990600 w 2324100"/>
                  <a:gd name="connsiteY8" fmla="*/ 204553 h 1790515"/>
                  <a:gd name="connsiteX9" fmla="*/ 1022350 w 2324100"/>
                  <a:gd name="connsiteY9" fmla="*/ 912578 h 1790515"/>
                  <a:gd name="connsiteX10" fmla="*/ 1044575 w 2324100"/>
                  <a:gd name="connsiteY10" fmla="*/ 1128478 h 1790515"/>
                  <a:gd name="connsiteX11" fmla="*/ 1108075 w 2324100"/>
                  <a:gd name="connsiteY11" fmla="*/ 1442803 h 1790515"/>
                  <a:gd name="connsiteX12" fmla="*/ 1219200 w 2324100"/>
                  <a:gd name="connsiteY12" fmla="*/ 1607903 h 1790515"/>
                  <a:gd name="connsiteX13" fmla="*/ 1358900 w 2324100"/>
                  <a:gd name="connsiteY13" fmla="*/ 1690453 h 1790515"/>
                  <a:gd name="connsiteX14" fmla="*/ 1781175 w 2324100"/>
                  <a:gd name="connsiteY14" fmla="*/ 1760303 h 1790515"/>
                  <a:gd name="connsiteX15" fmla="*/ 2324100 w 2324100"/>
                  <a:gd name="connsiteY15" fmla="*/ 1785703 h 179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4100" h="1790515">
                    <a:moveTo>
                      <a:pt x="0" y="1757128"/>
                    </a:moveTo>
                    <a:cubicBezTo>
                      <a:pt x="169069" y="1749455"/>
                      <a:pt x="338138" y="1741782"/>
                      <a:pt x="460375" y="1712678"/>
                    </a:cubicBezTo>
                    <a:cubicBezTo>
                      <a:pt x="582612" y="1683574"/>
                      <a:pt x="672042" y="1630128"/>
                      <a:pt x="733425" y="1582503"/>
                    </a:cubicBezTo>
                    <a:cubicBezTo>
                      <a:pt x="794808" y="1534878"/>
                      <a:pt x="802746" y="1498895"/>
                      <a:pt x="828675" y="1426928"/>
                    </a:cubicBezTo>
                    <a:cubicBezTo>
                      <a:pt x="854604" y="1354961"/>
                      <a:pt x="871008" y="1308395"/>
                      <a:pt x="889000" y="1150703"/>
                    </a:cubicBezTo>
                    <a:cubicBezTo>
                      <a:pt x="906992" y="993011"/>
                      <a:pt x="926042" y="650111"/>
                      <a:pt x="936625" y="480778"/>
                    </a:cubicBezTo>
                    <a:cubicBezTo>
                      <a:pt x="947208" y="311445"/>
                      <a:pt x="947208" y="214607"/>
                      <a:pt x="952500" y="134703"/>
                    </a:cubicBezTo>
                    <a:cubicBezTo>
                      <a:pt x="957792" y="54799"/>
                      <a:pt x="962025" y="-10289"/>
                      <a:pt x="968375" y="1353"/>
                    </a:cubicBezTo>
                    <a:cubicBezTo>
                      <a:pt x="974725" y="12995"/>
                      <a:pt x="981604" y="52682"/>
                      <a:pt x="990600" y="204553"/>
                    </a:cubicBezTo>
                    <a:cubicBezTo>
                      <a:pt x="999596" y="356424"/>
                      <a:pt x="1013354" y="758590"/>
                      <a:pt x="1022350" y="912578"/>
                    </a:cubicBezTo>
                    <a:cubicBezTo>
                      <a:pt x="1031346" y="1066565"/>
                      <a:pt x="1030288" y="1040107"/>
                      <a:pt x="1044575" y="1128478"/>
                    </a:cubicBezTo>
                    <a:cubicBezTo>
                      <a:pt x="1058862" y="1216849"/>
                      <a:pt x="1078971" y="1362899"/>
                      <a:pt x="1108075" y="1442803"/>
                    </a:cubicBezTo>
                    <a:cubicBezTo>
                      <a:pt x="1137179" y="1522707"/>
                      <a:pt x="1177396" y="1566628"/>
                      <a:pt x="1219200" y="1607903"/>
                    </a:cubicBezTo>
                    <a:cubicBezTo>
                      <a:pt x="1261004" y="1649178"/>
                      <a:pt x="1265238" y="1665053"/>
                      <a:pt x="1358900" y="1690453"/>
                    </a:cubicBezTo>
                    <a:cubicBezTo>
                      <a:pt x="1452562" y="1715853"/>
                      <a:pt x="1620308" y="1744428"/>
                      <a:pt x="1781175" y="1760303"/>
                    </a:cubicBezTo>
                    <a:cubicBezTo>
                      <a:pt x="1942042" y="1776178"/>
                      <a:pt x="2225675" y="1801049"/>
                      <a:pt x="2324100" y="1785703"/>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8" name="Oval 57">
              <a:extLst>
                <a:ext uri="{FF2B5EF4-FFF2-40B4-BE49-F238E27FC236}">
                  <a16:creationId xmlns:a16="http://schemas.microsoft.com/office/drawing/2014/main" id="{DC59CBA4-00C0-3652-E3D8-B9C83D42AFD5}"/>
                </a:ext>
              </a:extLst>
            </p:cNvPr>
            <p:cNvSpPr/>
            <p:nvPr/>
          </p:nvSpPr>
          <p:spPr>
            <a:xfrm>
              <a:off x="24571529" y="13500667"/>
              <a:ext cx="722792"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1A396ED-1333-4F4D-8934-0D34BE702926}"/>
                  </a:ext>
                </a:extLst>
              </p:cNvPr>
              <p:cNvSpPr txBox="1"/>
              <p:nvPr/>
            </p:nvSpPr>
            <p:spPr>
              <a:xfrm>
                <a:off x="3269834" y="5785021"/>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10</m:t>
                          </m:r>
                        </m:e>
                        <m:sup>
                          <m:r>
                            <a:rPr lang="en-US" b="0" i="1" noProof="0" smtClean="0">
                              <a:latin typeface="Cambria Math" panose="02040503050406030204" pitchFamily="18" charset="0"/>
                            </a:rPr>
                            <m:t>−3</m:t>
                          </m:r>
                        </m:sup>
                      </m:sSup>
                    </m:oMath>
                  </m:oMathPara>
                </a14:m>
                <a:endParaRPr lang="en-US" noProof="0" dirty="0"/>
              </a:p>
            </p:txBody>
          </p:sp>
        </mc:Choice>
        <mc:Fallback xmlns="">
          <p:sp>
            <p:nvSpPr>
              <p:cNvPr id="12" name="TextBox 11">
                <a:extLst>
                  <a:ext uri="{FF2B5EF4-FFF2-40B4-BE49-F238E27FC236}">
                    <a16:creationId xmlns:a16="http://schemas.microsoft.com/office/drawing/2014/main" id="{91A396ED-1333-4F4D-8934-0D34BE702926}"/>
                  </a:ext>
                </a:extLst>
              </p:cNvPr>
              <p:cNvSpPr txBox="1">
                <a:spLocks noRot="1" noChangeAspect="1" noMove="1" noResize="1" noEditPoints="1" noAdjustHandles="1" noChangeArrowheads="1" noChangeShapeType="1" noTextEdit="1"/>
              </p:cNvSpPr>
              <p:nvPr/>
            </p:nvSpPr>
            <p:spPr>
              <a:xfrm>
                <a:off x="3269834" y="5785021"/>
                <a:ext cx="1614087" cy="369332"/>
              </a:xfrm>
              <a:prstGeom prst="rect">
                <a:avLst/>
              </a:prstGeom>
              <a:blipFill>
                <a:blip r:embed="rId7"/>
                <a:stretch>
                  <a:fillRect b="-3175"/>
                </a:stretch>
              </a:blipFill>
              <a:ln>
                <a:solidFill>
                  <a:srgbClr val="DC622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4EF3CB5-31C8-CAD3-66EE-7995869A7DD4}"/>
                  </a:ext>
                </a:extLst>
              </p:cNvPr>
              <p:cNvSpPr txBox="1"/>
              <p:nvPr/>
            </p:nvSpPr>
            <p:spPr>
              <a:xfrm>
                <a:off x="6305818" y="5788367"/>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5∗10</m:t>
                          </m:r>
                        </m:e>
                        <m:sup>
                          <m:r>
                            <a:rPr lang="en-US" b="0" i="1" noProof="0" smtClean="0">
                              <a:latin typeface="Cambria Math" panose="02040503050406030204" pitchFamily="18" charset="0"/>
                            </a:rPr>
                            <m:t>−4</m:t>
                          </m:r>
                        </m:sup>
                      </m:sSup>
                    </m:oMath>
                  </m:oMathPara>
                </a14:m>
                <a:endParaRPr lang="en-US" noProof="0" dirty="0"/>
              </a:p>
            </p:txBody>
          </p:sp>
        </mc:Choice>
        <mc:Fallback xmlns="">
          <p:sp>
            <p:nvSpPr>
              <p:cNvPr id="13" name="TextBox 12">
                <a:extLst>
                  <a:ext uri="{FF2B5EF4-FFF2-40B4-BE49-F238E27FC236}">
                    <a16:creationId xmlns:a16="http://schemas.microsoft.com/office/drawing/2014/main" id="{74EF3CB5-31C8-CAD3-66EE-7995869A7DD4}"/>
                  </a:ext>
                </a:extLst>
              </p:cNvPr>
              <p:cNvSpPr txBox="1">
                <a:spLocks noRot="1" noChangeAspect="1" noMove="1" noResize="1" noEditPoints="1" noAdjustHandles="1" noChangeArrowheads="1" noChangeShapeType="1" noTextEdit="1"/>
              </p:cNvSpPr>
              <p:nvPr/>
            </p:nvSpPr>
            <p:spPr>
              <a:xfrm>
                <a:off x="6305818" y="5788367"/>
                <a:ext cx="1614087" cy="369332"/>
              </a:xfrm>
              <a:prstGeom prst="rect">
                <a:avLst/>
              </a:prstGeom>
              <a:blipFill>
                <a:blip r:embed="rId8"/>
                <a:stretch>
                  <a:fillRect b="-4839"/>
                </a:stretch>
              </a:blipFill>
              <a:ln>
                <a:solidFill>
                  <a:srgbClr val="DC622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DE85A07-2FC1-C275-0A71-0DEB43A93339}"/>
                  </a:ext>
                </a:extLst>
              </p:cNvPr>
              <p:cNvSpPr txBox="1"/>
              <p:nvPr/>
            </p:nvSpPr>
            <p:spPr>
              <a:xfrm>
                <a:off x="9425418" y="5785021"/>
                <a:ext cx="1614087" cy="369332"/>
              </a:xfrm>
              <a:prstGeom prst="rect">
                <a:avLst/>
              </a:prstGeom>
              <a:noFill/>
              <a:ln>
                <a:solidFill>
                  <a:srgbClr val="DC622D"/>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𝜌</m:t>
                          </m:r>
                        </m:e>
                        <m:sub>
                          <m:r>
                            <a:rPr lang="en-US" b="0" i="1" noProof="0" smtClean="0">
                              <a:latin typeface="Cambria Math" panose="02040503050406030204" pitchFamily="18" charset="0"/>
                            </a:rPr>
                            <m:t>𝜔</m:t>
                          </m:r>
                        </m:sub>
                      </m:sSub>
                      <m:r>
                        <a:rPr lang="en-US" b="0" i="1" noProof="0" smtClean="0">
                          <a:latin typeface="Cambria Math" panose="02040503050406030204" pitchFamily="18" charset="0"/>
                        </a:rPr>
                        <m:t>=</m:t>
                      </m:r>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2∗10</m:t>
                          </m:r>
                        </m:e>
                        <m:sup>
                          <m:r>
                            <a:rPr lang="en-US" b="0" i="1" noProof="0" smtClean="0">
                              <a:latin typeface="Cambria Math" panose="02040503050406030204" pitchFamily="18" charset="0"/>
                            </a:rPr>
                            <m:t>−4</m:t>
                          </m:r>
                        </m:sup>
                      </m:sSup>
                    </m:oMath>
                  </m:oMathPara>
                </a14:m>
                <a:endParaRPr lang="en-US" noProof="0" dirty="0"/>
              </a:p>
            </p:txBody>
          </p:sp>
        </mc:Choice>
        <mc:Fallback xmlns="">
          <p:sp>
            <p:nvSpPr>
              <p:cNvPr id="14" name="TextBox 13">
                <a:extLst>
                  <a:ext uri="{FF2B5EF4-FFF2-40B4-BE49-F238E27FC236}">
                    <a16:creationId xmlns:a16="http://schemas.microsoft.com/office/drawing/2014/main" id="{FDE85A07-2FC1-C275-0A71-0DEB43A93339}"/>
                  </a:ext>
                </a:extLst>
              </p:cNvPr>
              <p:cNvSpPr txBox="1">
                <a:spLocks noRot="1" noChangeAspect="1" noMove="1" noResize="1" noEditPoints="1" noAdjustHandles="1" noChangeArrowheads="1" noChangeShapeType="1" noTextEdit="1"/>
              </p:cNvSpPr>
              <p:nvPr/>
            </p:nvSpPr>
            <p:spPr>
              <a:xfrm>
                <a:off x="9425418" y="5785021"/>
                <a:ext cx="1614087" cy="369332"/>
              </a:xfrm>
              <a:prstGeom prst="rect">
                <a:avLst/>
              </a:prstGeom>
              <a:blipFill>
                <a:blip r:embed="rId9"/>
                <a:stretch>
                  <a:fillRect b="-3175"/>
                </a:stretch>
              </a:blipFill>
              <a:ln>
                <a:solidFill>
                  <a:srgbClr val="DC622D"/>
                </a:solidFill>
              </a:ln>
            </p:spPr>
            <p:txBody>
              <a:bodyPr/>
              <a:lstStyle/>
              <a:p>
                <a:r>
                  <a:rPr lang="en-US">
                    <a:noFill/>
                  </a:rPr>
                  <a:t> </a:t>
                </a:r>
              </a:p>
            </p:txBody>
          </p:sp>
        </mc:Fallback>
      </mc:AlternateContent>
    </p:spTree>
    <p:extLst>
      <p:ext uri="{BB962C8B-B14F-4D97-AF65-F5344CB8AC3E}">
        <p14:creationId xmlns:p14="http://schemas.microsoft.com/office/powerpoint/2010/main" val="248729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5BAF99E-1C76-4ADF-4E1D-3835FCF6A02C}"/>
              </a:ext>
            </a:extLst>
          </p:cNvPr>
          <p:cNvPicPr>
            <a:picLocks noChangeAspect="1"/>
          </p:cNvPicPr>
          <p:nvPr/>
        </p:nvPicPr>
        <p:blipFill>
          <a:blip r:embed="rId3">
            <a:extLst>
              <a:ext uri="{28A0092B-C50C-407E-A947-70E740481C1C}">
                <a14:useLocalDpi xmlns:a14="http://schemas.microsoft.com/office/drawing/2010/main" val="0"/>
              </a:ext>
            </a:extLst>
          </a:blip>
          <a:srcRect l="1003" t="2291" r="1003"/>
          <a:stretch/>
        </p:blipFill>
        <p:spPr>
          <a:xfrm>
            <a:off x="7761372" y="99151"/>
            <a:ext cx="3910278" cy="3446713"/>
          </a:xfrm>
          <a:prstGeom prst="rect">
            <a:avLst/>
          </a:prstGeom>
          <a:gradFill>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p:spPr>
      </p:pic>
      <p:sp>
        <p:nvSpPr>
          <p:cNvPr id="9" name="Text Placeholder 8">
            <a:extLst>
              <a:ext uri="{FF2B5EF4-FFF2-40B4-BE49-F238E27FC236}">
                <a16:creationId xmlns:a16="http://schemas.microsoft.com/office/drawing/2014/main" id="{2B8EB107-2FF8-18BB-C637-67B98013591F}"/>
              </a:ext>
            </a:extLst>
          </p:cNvPr>
          <p:cNvSpPr>
            <a:spLocks noGrp="1"/>
          </p:cNvSpPr>
          <p:nvPr>
            <p:ph type="body" sz="quarter" idx="10"/>
          </p:nvPr>
        </p:nvSpPr>
        <p:spPr/>
        <p:txBody>
          <a:bodyPr/>
          <a:lstStyle/>
          <a:p>
            <a:r>
              <a:rPr lang="en-US" noProof="0" dirty="0"/>
              <a:t>Motivation</a:t>
            </a:r>
          </a:p>
        </p:txBody>
      </p:sp>
      <p:sp>
        <p:nvSpPr>
          <p:cNvPr id="10" name="Text Placeholder 9">
            <a:extLst>
              <a:ext uri="{FF2B5EF4-FFF2-40B4-BE49-F238E27FC236}">
                <a16:creationId xmlns:a16="http://schemas.microsoft.com/office/drawing/2014/main" id="{A6888E65-534C-8C6B-9C4F-D07463FB7DAA}"/>
              </a:ext>
            </a:extLst>
          </p:cNvPr>
          <p:cNvSpPr>
            <a:spLocks noGrp="1"/>
          </p:cNvSpPr>
          <p:nvPr>
            <p:ph type="body" sz="quarter" idx="11"/>
          </p:nvPr>
        </p:nvSpPr>
        <p:spPr/>
        <p:txBody>
          <a:bodyPr>
            <a:normAutofit lnSpcReduction="10000"/>
          </a:bodyPr>
          <a:lstStyle/>
          <a:p>
            <a:r>
              <a:rPr lang="en-US" noProof="0" dirty="0"/>
              <a:t>LTV</a:t>
            </a:r>
          </a:p>
        </p:txBody>
      </p:sp>
      <p:sp>
        <p:nvSpPr>
          <p:cNvPr id="4" name="Slide Number Placeholder 3">
            <a:extLst>
              <a:ext uri="{FF2B5EF4-FFF2-40B4-BE49-F238E27FC236}">
                <a16:creationId xmlns:a16="http://schemas.microsoft.com/office/drawing/2014/main" id="{57C05EAC-C43D-C4A9-052B-1641469F4739}"/>
              </a:ext>
            </a:extLst>
          </p:cNvPr>
          <p:cNvSpPr>
            <a:spLocks noGrp="1"/>
          </p:cNvSpPr>
          <p:nvPr>
            <p:ph type="sldNum" sz="quarter" idx="14"/>
          </p:nvPr>
        </p:nvSpPr>
        <p:spPr>
          <a:xfrm>
            <a:off x="5033997" y="6409382"/>
            <a:ext cx="767003" cy="365125"/>
          </a:xfrm>
        </p:spPr>
        <p:txBody>
          <a:bodyPr/>
          <a:lstStyle/>
          <a:p>
            <a:fld id="{0EEBFCD7-29E6-4DFE-8E20-64791BD90B44}" type="slidenum">
              <a:rPr lang="en-US" noProof="0" smtClean="0"/>
              <a:pPr/>
              <a:t>18</a:t>
            </a:fld>
            <a:endParaRPr lang="en-US" noProof="0" dirty="0"/>
          </a:p>
        </p:txBody>
      </p:sp>
      <p:pic>
        <p:nvPicPr>
          <p:cNvPr id="8" name="Picture 7">
            <a:extLst>
              <a:ext uri="{FF2B5EF4-FFF2-40B4-BE49-F238E27FC236}">
                <a16:creationId xmlns:a16="http://schemas.microsoft.com/office/drawing/2014/main" id="{EF6639BB-D558-70DC-6FAA-DF16B5FE8960}"/>
              </a:ext>
            </a:extLst>
          </p:cNvPr>
          <p:cNvPicPr>
            <a:picLocks noChangeAspect="1"/>
          </p:cNvPicPr>
          <p:nvPr/>
        </p:nvPicPr>
        <p:blipFill>
          <a:blip r:embed="rId4">
            <a:extLst>
              <a:ext uri="{28A0092B-C50C-407E-A947-70E740481C1C}">
                <a14:useLocalDpi xmlns:a14="http://schemas.microsoft.com/office/drawing/2010/main" val="0"/>
              </a:ext>
            </a:extLst>
          </a:blip>
          <a:srcRect l="1782" t="3542" r="-1782" b="5828"/>
          <a:stretch/>
        </p:blipFill>
        <p:spPr>
          <a:xfrm>
            <a:off x="4299997" y="117406"/>
            <a:ext cx="3941988" cy="3094893"/>
          </a:xfrm>
          <a:prstGeom prst="rect">
            <a:avLst/>
          </a:prstGeom>
        </p:spPr>
      </p:pic>
      <p:sp>
        <p:nvSpPr>
          <p:cNvPr id="3" name="Oval 2">
            <a:extLst>
              <a:ext uri="{FF2B5EF4-FFF2-40B4-BE49-F238E27FC236}">
                <a16:creationId xmlns:a16="http://schemas.microsoft.com/office/drawing/2014/main" id="{5B9291D2-8C28-0D77-0988-D91BA52B78A4}"/>
              </a:ext>
            </a:extLst>
          </p:cNvPr>
          <p:cNvSpPr/>
          <p:nvPr/>
        </p:nvSpPr>
        <p:spPr>
          <a:xfrm flipV="1">
            <a:off x="4775738" y="692684"/>
            <a:ext cx="778316" cy="559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8" name="Picture 27" descr="A graph of a function&#10;&#10;Description automatically generated">
            <a:extLst>
              <a:ext uri="{FF2B5EF4-FFF2-40B4-BE49-F238E27FC236}">
                <a16:creationId xmlns:a16="http://schemas.microsoft.com/office/drawing/2014/main" id="{8703D7C1-7336-CF04-524D-3678CDC935D0}"/>
              </a:ext>
            </a:extLst>
          </p:cNvPr>
          <p:cNvPicPr>
            <a:picLocks noChangeAspect="1"/>
          </p:cNvPicPr>
          <p:nvPr/>
        </p:nvPicPr>
        <p:blipFill>
          <a:blip r:embed="rId5">
            <a:extLst>
              <a:ext uri="{28A0092B-C50C-407E-A947-70E740481C1C}">
                <a14:useLocalDpi xmlns:a14="http://schemas.microsoft.com/office/drawing/2010/main" val="0"/>
              </a:ext>
            </a:extLst>
          </a:blip>
          <a:srcRect t="3909"/>
          <a:stretch/>
        </p:blipFill>
        <p:spPr>
          <a:xfrm>
            <a:off x="4102829" y="3300643"/>
            <a:ext cx="4109301" cy="3455609"/>
          </a:xfrm>
          <a:prstGeom prst="rect">
            <a:avLst/>
          </a:prstGeom>
        </p:spPr>
      </p:pic>
      <p:sp>
        <p:nvSpPr>
          <p:cNvPr id="32" name="Free-form: Shape 31">
            <a:extLst>
              <a:ext uri="{FF2B5EF4-FFF2-40B4-BE49-F238E27FC236}">
                <a16:creationId xmlns:a16="http://schemas.microsoft.com/office/drawing/2014/main" id="{0CB007E0-D8C3-F4EF-4869-1CE357BA38F4}"/>
              </a:ext>
            </a:extLst>
          </p:cNvPr>
          <p:cNvSpPr/>
          <p:nvPr/>
        </p:nvSpPr>
        <p:spPr>
          <a:xfrm rot="16200000">
            <a:off x="8692493" y="-183859"/>
            <a:ext cx="1504524" cy="2465251"/>
          </a:xfrm>
          <a:custGeom>
            <a:avLst/>
            <a:gdLst>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29817 w 1649896"/>
              <a:gd name="connsiteY10" fmla="*/ 1143873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760428 w 1760428"/>
              <a:gd name="connsiteY0" fmla="*/ 2316690 h 2317794"/>
              <a:gd name="connsiteX1" fmla="*/ 1352923 w 1760428"/>
              <a:gd name="connsiteY1" fmla="*/ 2306751 h 2317794"/>
              <a:gd name="connsiteX2" fmla="*/ 1014993 w 1760428"/>
              <a:gd name="connsiteY2" fmla="*/ 2237177 h 2317794"/>
              <a:gd name="connsiteX3" fmla="*/ 746636 w 1760428"/>
              <a:gd name="connsiteY3" fmla="*/ 2107969 h 2317794"/>
              <a:gd name="connsiteX4" fmla="*/ 438523 w 1760428"/>
              <a:gd name="connsiteY4" fmla="*/ 1789916 h 2317794"/>
              <a:gd name="connsiteX5" fmla="*/ 319254 w 1760428"/>
              <a:gd name="connsiteY5" fmla="*/ 1471864 h 2317794"/>
              <a:gd name="connsiteX6" fmla="*/ 219862 w 1760428"/>
              <a:gd name="connsiteY6" fmla="*/ 865577 h 2317794"/>
              <a:gd name="connsiteX7" fmla="*/ 180106 w 1760428"/>
              <a:gd name="connsiteY7" fmla="*/ 308986 h 2317794"/>
              <a:gd name="connsiteX8" fmla="*/ 170167 w 1760428"/>
              <a:gd name="connsiteY8" fmla="*/ 873 h 2317794"/>
              <a:gd name="connsiteX9" fmla="*/ 150289 w 1760428"/>
              <a:gd name="connsiteY9" fmla="*/ 398438 h 2317794"/>
              <a:gd name="connsiteX10" fmla="*/ 115228 w 1760428"/>
              <a:gd name="connsiteY10" fmla="*/ 1148897 h 2317794"/>
              <a:gd name="connsiteX11" fmla="*/ 0 w 1760428"/>
              <a:gd name="connsiteY11" fmla="*/ 1622480 h 2317794"/>
              <a:gd name="connsiteX0" fmla="*/ 1730282 w 1730282"/>
              <a:gd name="connsiteY0" fmla="*/ 2316690 h 2317794"/>
              <a:gd name="connsiteX1" fmla="*/ 1322777 w 1730282"/>
              <a:gd name="connsiteY1" fmla="*/ 2306751 h 2317794"/>
              <a:gd name="connsiteX2" fmla="*/ 984847 w 1730282"/>
              <a:gd name="connsiteY2" fmla="*/ 2237177 h 2317794"/>
              <a:gd name="connsiteX3" fmla="*/ 716490 w 1730282"/>
              <a:gd name="connsiteY3" fmla="*/ 2107969 h 2317794"/>
              <a:gd name="connsiteX4" fmla="*/ 408377 w 1730282"/>
              <a:gd name="connsiteY4" fmla="*/ 1789916 h 2317794"/>
              <a:gd name="connsiteX5" fmla="*/ 289108 w 1730282"/>
              <a:gd name="connsiteY5" fmla="*/ 1471864 h 2317794"/>
              <a:gd name="connsiteX6" fmla="*/ 189716 w 1730282"/>
              <a:gd name="connsiteY6" fmla="*/ 865577 h 2317794"/>
              <a:gd name="connsiteX7" fmla="*/ 149960 w 1730282"/>
              <a:gd name="connsiteY7" fmla="*/ 308986 h 2317794"/>
              <a:gd name="connsiteX8" fmla="*/ 140021 w 1730282"/>
              <a:gd name="connsiteY8" fmla="*/ 873 h 2317794"/>
              <a:gd name="connsiteX9" fmla="*/ 120143 w 1730282"/>
              <a:gd name="connsiteY9" fmla="*/ 398438 h 2317794"/>
              <a:gd name="connsiteX10" fmla="*/ 85082 w 1730282"/>
              <a:gd name="connsiteY10" fmla="*/ 1148897 h 2317794"/>
              <a:gd name="connsiteX11" fmla="*/ 0 w 1730282"/>
              <a:gd name="connsiteY11" fmla="*/ 1637553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35061 w 1645200"/>
              <a:gd name="connsiteY9" fmla="*/ 398438 h 2317794"/>
              <a:gd name="connsiteX10" fmla="*/ 0 w 1645200"/>
              <a:gd name="connsiteY10" fmla="*/ 1148897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14965 w 1645200"/>
              <a:gd name="connsiteY9" fmla="*/ 398438 h 2317794"/>
              <a:gd name="connsiteX10" fmla="*/ 0 w 1645200"/>
              <a:gd name="connsiteY10" fmla="*/ 1148897 h 2317794"/>
              <a:gd name="connsiteX0" fmla="*/ 1645200 w 1645200"/>
              <a:gd name="connsiteY0" fmla="*/ 2306682 h 2307786"/>
              <a:gd name="connsiteX1" fmla="*/ 1237695 w 1645200"/>
              <a:gd name="connsiteY1" fmla="*/ 2296743 h 2307786"/>
              <a:gd name="connsiteX2" fmla="*/ 899765 w 1645200"/>
              <a:gd name="connsiteY2" fmla="*/ 2227169 h 2307786"/>
              <a:gd name="connsiteX3" fmla="*/ 631408 w 1645200"/>
              <a:gd name="connsiteY3" fmla="*/ 2097961 h 2307786"/>
              <a:gd name="connsiteX4" fmla="*/ 323295 w 1645200"/>
              <a:gd name="connsiteY4" fmla="*/ 1779908 h 2307786"/>
              <a:gd name="connsiteX5" fmla="*/ 204026 w 1645200"/>
              <a:gd name="connsiteY5" fmla="*/ 1461856 h 2307786"/>
              <a:gd name="connsiteX6" fmla="*/ 104634 w 1645200"/>
              <a:gd name="connsiteY6" fmla="*/ 855569 h 2307786"/>
              <a:gd name="connsiteX7" fmla="*/ 64878 w 1645200"/>
              <a:gd name="connsiteY7" fmla="*/ 298978 h 2307786"/>
              <a:gd name="connsiteX8" fmla="*/ 34842 w 1645200"/>
              <a:gd name="connsiteY8" fmla="*/ 914 h 2307786"/>
              <a:gd name="connsiteX9" fmla="*/ 14965 w 1645200"/>
              <a:gd name="connsiteY9" fmla="*/ 388430 h 2307786"/>
              <a:gd name="connsiteX10" fmla="*/ 0 w 1645200"/>
              <a:gd name="connsiteY10" fmla="*/ 1138889 h 2307786"/>
              <a:gd name="connsiteX0" fmla="*/ 1645200 w 1645200"/>
              <a:gd name="connsiteY0" fmla="*/ 2547363 h 2548467"/>
              <a:gd name="connsiteX1" fmla="*/ 1237695 w 1645200"/>
              <a:gd name="connsiteY1" fmla="*/ 2537424 h 2548467"/>
              <a:gd name="connsiteX2" fmla="*/ 899765 w 1645200"/>
              <a:gd name="connsiteY2" fmla="*/ 2467850 h 2548467"/>
              <a:gd name="connsiteX3" fmla="*/ 631408 w 1645200"/>
              <a:gd name="connsiteY3" fmla="*/ 2338642 h 2548467"/>
              <a:gd name="connsiteX4" fmla="*/ 323295 w 1645200"/>
              <a:gd name="connsiteY4" fmla="*/ 2020589 h 2548467"/>
              <a:gd name="connsiteX5" fmla="*/ 204026 w 1645200"/>
              <a:gd name="connsiteY5" fmla="*/ 1702537 h 2548467"/>
              <a:gd name="connsiteX6" fmla="*/ 104634 w 1645200"/>
              <a:gd name="connsiteY6" fmla="*/ 1096250 h 2548467"/>
              <a:gd name="connsiteX7" fmla="*/ 64878 w 1645200"/>
              <a:gd name="connsiteY7" fmla="*/ 539659 h 2548467"/>
              <a:gd name="connsiteX8" fmla="*/ 155422 w 1645200"/>
              <a:gd name="connsiteY8" fmla="*/ 435 h 2548467"/>
              <a:gd name="connsiteX9" fmla="*/ 14965 w 1645200"/>
              <a:gd name="connsiteY9" fmla="*/ 629111 h 2548467"/>
              <a:gd name="connsiteX10" fmla="*/ 0 w 1645200"/>
              <a:gd name="connsiteY10" fmla="*/ 1379570 h 2548467"/>
              <a:gd name="connsiteX0" fmla="*/ 1645200 w 1645200"/>
              <a:gd name="connsiteY0" fmla="*/ 2547363 h 2548467"/>
              <a:gd name="connsiteX1" fmla="*/ 1237695 w 1645200"/>
              <a:gd name="connsiteY1" fmla="*/ 2537424 h 2548467"/>
              <a:gd name="connsiteX2" fmla="*/ 899765 w 1645200"/>
              <a:gd name="connsiteY2" fmla="*/ 2467850 h 2548467"/>
              <a:gd name="connsiteX3" fmla="*/ 631408 w 1645200"/>
              <a:gd name="connsiteY3" fmla="*/ 2338642 h 2548467"/>
              <a:gd name="connsiteX4" fmla="*/ 323295 w 1645200"/>
              <a:gd name="connsiteY4" fmla="*/ 2020589 h 2548467"/>
              <a:gd name="connsiteX5" fmla="*/ 204026 w 1645200"/>
              <a:gd name="connsiteY5" fmla="*/ 1702537 h 2548467"/>
              <a:gd name="connsiteX6" fmla="*/ 104634 w 1645200"/>
              <a:gd name="connsiteY6" fmla="*/ 1096250 h 2548467"/>
              <a:gd name="connsiteX7" fmla="*/ 205555 w 1645200"/>
              <a:gd name="connsiteY7" fmla="*/ 539662 h 2548467"/>
              <a:gd name="connsiteX8" fmla="*/ 155422 w 1645200"/>
              <a:gd name="connsiteY8" fmla="*/ 435 h 2548467"/>
              <a:gd name="connsiteX9" fmla="*/ 14965 w 1645200"/>
              <a:gd name="connsiteY9" fmla="*/ 629111 h 2548467"/>
              <a:gd name="connsiteX10" fmla="*/ 0 w 1645200"/>
              <a:gd name="connsiteY10" fmla="*/ 1379570 h 2548467"/>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323295 w 1645200"/>
              <a:gd name="connsiteY4" fmla="*/ 2020595 h 2548473"/>
              <a:gd name="connsiteX5" fmla="*/ 204026 w 1645200"/>
              <a:gd name="connsiteY5" fmla="*/ 1702543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323295 w 1645200"/>
              <a:gd name="connsiteY4" fmla="*/ 2020595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31408 w 1645200"/>
              <a:gd name="connsiteY3" fmla="*/ 2338648 h 2548473"/>
              <a:gd name="connsiteX4" fmla="*/ 514213 w 1645200"/>
              <a:gd name="connsiteY4" fmla="*/ 2050743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45200 w 1645200"/>
              <a:gd name="connsiteY0" fmla="*/ 2547369 h 2548473"/>
              <a:gd name="connsiteX1" fmla="*/ 1237695 w 1645200"/>
              <a:gd name="connsiteY1" fmla="*/ 2537430 h 2548473"/>
              <a:gd name="connsiteX2" fmla="*/ 899765 w 1645200"/>
              <a:gd name="connsiteY2" fmla="*/ 2467856 h 2548473"/>
              <a:gd name="connsiteX3" fmla="*/ 681652 w 1645200"/>
              <a:gd name="connsiteY3" fmla="*/ 2278361 h 2548473"/>
              <a:gd name="connsiteX4" fmla="*/ 514213 w 1645200"/>
              <a:gd name="connsiteY4" fmla="*/ 2050743 h 2548473"/>
              <a:gd name="connsiteX5" fmla="*/ 354751 w 1645200"/>
              <a:gd name="connsiteY5" fmla="*/ 1702546 h 2548473"/>
              <a:gd name="connsiteX6" fmla="*/ 255360 w 1645200"/>
              <a:gd name="connsiteY6" fmla="*/ 1126405 h 2548473"/>
              <a:gd name="connsiteX7" fmla="*/ 205555 w 1645200"/>
              <a:gd name="connsiteY7" fmla="*/ 539668 h 2548473"/>
              <a:gd name="connsiteX8" fmla="*/ 155422 w 1645200"/>
              <a:gd name="connsiteY8" fmla="*/ 441 h 2548473"/>
              <a:gd name="connsiteX9" fmla="*/ 14965 w 1645200"/>
              <a:gd name="connsiteY9" fmla="*/ 629117 h 2548473"/>
              <a:gd name="connsiteX10" fmla="*/ 0 w 1645200"/>
              <a:gd name="connsiteY10" fmla="*/ 1379576 h 2548473"/>
              <a:gd name="connsiteX0" fmla="*/ 1630443 w 1630443"/>
              <a:gd name="connsiteY0" fmla="*/ 2547369 h 2548473"/>
              <a:gd name="connsiteX1" fmla="*/ 1222938 w 1630443"/>
              <a:gd name="connsiteY1" fmla="*/ 2537430 h 2548473"/>
              <a:gd name="connsiteX2" fmla="*/ 885008 w 1630443"/>
              <a:gd name="connsiteY2" fmla="*/ 2467856 h 2548473"/>
              <a:gd name="connsiteX3" fmla="*/ 666895 w 1630443"/>
              <a:gd name="connsiteY3" fmla="*/ 2278361 h 2548473"/>
              <a:gd name="connsiteX4" fmla="*/ 499456 w 1630443"/>
              <a:gd name="connsiteY4" fmla="*/ 2050743 h 2548473"/>
              <a:gd name="connsiteX5" fmla="*/ 339994 w 1630443"/>
              <a:gd name="connsiteY5" fmla="*/ 1702546 h 2548473"/>
              <a:gd name="connsiteX6" fmla="*/ 240603 w 1630443"/>
              <a:gd name="connsiteY6" fmla="*/ 1126405 h 2548473"/>
              <a:gd name="connsiteX7" fmla="*/ 190798 w 1630443"/>
              <a:gd name="connsiteY7" fmla="*/ 539668 h 2548473"/>
              <a:gd name="connsiteX8" fmla="*/ 140665 w 1630443"/>
              <a:gd name="connsiteY8" fmla="*/ 441 h 2548473"/>
              <a:gd name="connsiteX9" fmla="*/ 208 w 1630443"/>
              <a:gd name="connsiteY9" fmla="*/ 629117 h 2548473"/>
              <a:gd name="connsiteX10" fmla="*/ 105824 w 1630443"/>
              <a:gd name="connsiteY10" fmla="*/ 1530304 h 2548473"/>
              <a:gd name="connsiteX0" fmla="*/ 1524619 w 1524619"/>
              <a:gd name="connsiteY0" fmla="*/ 2547827 h 2548931"/>
              <a:gd name="connsiteX1" fmla="*/ 1117114 w 1524619"/>
              <a:gd name="connsiteY1" fmla="*/ 2537888 h 2548931"/>
              <a:gd name="connsiteX2" fmla="*/ 779184 w 1524619"/>
              <a:gd name="connsiteY2" fmla="*/ 2468314 h 2548931"/>
              <a:gd name="connsiteX3" fmla="*/ 561071 w 1524619"/>
              <a:gd name="connsiteY3" fmla="*/ 2278819 h 2548931"/>
              <a:gd name="connsiteX4" fmla="*/ 393632 w 1524619"/>
              <a:gd name="connsiteY4" fmla="*/ 2051201 h 2548931"/>
              <a:gd name="connsiteX5" fmla="*/ 234170 w 1524619"/>
              <a:gd name="connsiteY5" fmla="*/ 1703004 h 2548931"/>
              <a:gd name="connsiteX6" fmla="*/ 134779 w 1524619"/>
              <a:gd name="connsiteY6" fmla="*/ 1126863 h 2548931"/>
              <a:gd name="connsiteX7" fmla="*/ 84974 w 1524619"/>
              <a:gd name="connsiteY7" fmla="*/ 540126 h 2548931"/>
              <a:gd name="connsiteX8" fmla="*/ 34841 w 1524619"/>
              <a:gd name="connsiteY8" fmla="*/ 899 h 2548931"/>
              <a:gd name="connsiteX9" fmla="*/ 25012 w 1524619"/>
              <a:gd name="connsiteY9" fmla="*/ 669769 h 2548931"/>
              <a:gd name="connsiteX10" fmla="*/ 0 w 1524619"/>
              <a:gd name="connsiteY10" fmla="*/ 1530762 h 2548931"/>
              <a:gd name="connsiteX0" fmla="*/ 1524619 w 1524619"/>
              <a:gd name="connsiteY0" fmla="*/ 2537798 h 2538902"/>
              <a:gd name="connsiteX1" fmla="*/ 1117114 w 1524619"/>
              <a:gd name="connsiteY1" fmla="*/ 2527859 h 2538902"/>
              <a:gd name="connsiteX2" fmla="*/ 779184 w 1524619"/>
              <a:gd name="connsiteY2" fmla="*/ 2458285 h 2538902"/>
              <a:gd name="connsiteX3" fmla="*/ 561071 w 1524619"/>
              <a:gd name="connsiteY3" fmla="*/ 2268790 h 2538902"/>
              <a:gd name="connsiteX4" fmla="*/ 393632 w 1524619"/>
              <a:gd name="connsiteY4" fmla="*/ 2041172 h 2538902"/>
              <a:gd name="connsiteX5" fmla="*/ 234170 w 1524619"/>
              <a:gd name="connsiteY5" fmla="*/ 1692975 h 2538902"/>
              <a:gd name="connsiteX6" fmla="*/ 134779 w 1524619"/>
              <a:gd name="connsiteY6" fmla="*/ 1116834 h 2538902"/>
              <a:gd name="connsiteX7" fmla="*/ 84974 w 1524619"/>
              <a:gd name="connsiteY7" fmla="*/ 530097 h 2538902"/>
              <a:gd name="connsiteX8" fmla="*/ 64986 w 1524619"/>
              <a:gd name="connsiteY8" fmla="*/ 919 h 2538902"/>
              <a:gd name="connsiteX9" fmla="*/ 25012 w 1524619"/>
              <a:gd name="connsiteY9" fmla="*/ 659740 h 2538902"/>
              <a:gd name="connsiteX10" fmla="*/ 0 w 1524619"/>
              <a:gd name="connsiteY10" fmla="*/ 1520733 h 2538902"/>
              <a:gd name="connsiteX0" fmla="*/ 1524619 w 1524619"/>
              <a:gd name="connsiteY0" fmla="*/ 2537798 h 2544895"/>
              <a:gd name="connsiteX1" fmla="*/ 1117114 w 1524619"/>
              <a:gd name="connsiteY1" fmla="*/ 2527859 h 2544895"/>
              <a:gd name="connsiteX2" fmla="*/ 799283 w 1524619"/>
              <a:gd name="connsiteY2" fmla="*/ 2357804 h 2544895"/>
              <a:gd name="connsiteX3" fmla="*/ 561071 w 1524619"/>
              <a:gd name="connsiteY3" fmla="*/ 2268790 h 2544895"/>
              <a:gd name="connsiteX4" fmla="*/ 393632 w 1524619"/>
              <a:gd name="connsiteY4" fmla="*/ 2041172 h 2544895"/>
              <a:gd name="connsiteX5" fmla="*/ 234170 w 1524619"/>
              <a:gd name="connsiteY5" fmla="*/ 1692975 h 2544895"/>
              <a:gd name="connsiteX6" fmla="*/ 134779 w 1524619"/>
              <a:gd name="connsiteY6" fmla="*/ 1116834 h 2544895"/>
              <a:gd name="connsiteX7" fmla="*/ 84974 w 1524619"/>
              <a:gd name="connsiteY7" fmla="*/ 530097 h 2544895"/>
              <a:gd name="connsiteX8" fmla="*/ 64986 w 1524619"/>
              <a:gd name="connsiteY8" fmla="*/ 919 h 2544895"/>
              <a:gd name="connsiteX9" fmla="*/ 25012 w 1524619"/>
              <a:gd name="connsiteY9" fmla="*/ 659740 h 2544895"/>
              <a:gd name="connsiteX10" fmla="*/ 0 w 1524619"/>
              <a:gd name="connsiteY10" fmla="*/ 1520733 h 2544895"/>
              <a:gd name="connsiteX0" fmla="*/ 1524619 w 1524619"/>
              <a:gd name="connsiteY0" fmla="*/ 2537798 h 2537836"/>
              <a:gd name="connsiteX1" fmla="*/ 1137211 w 1524619"/>
              <a:gd name="connsiteY1" fmla="*/ 2457521 h 2537836"/>
              <a:gd name="connsiteX2" fmla="*/ 799283 w 1524619"/>
              <a:gd name="connsiteY2" fmla="*/ 2357804 h 2537836"/>
              <a:gd name="connsiteX3" fmla="*/ 561071 w 1524619"/>
              <a:gd name="connsiteY3" fmla="*/ 2268790 h 2537836"/>
              <a:gd name="connsiteX4" fmla="*/ 393632 w 1524619"/>
              <a:gd name="connsiteY4" fmla="*/ 2041172 h 2537836"/>
              <a:gd name="connsiteX5" fmla="*/ 234170 w 1524619"/>
              <a:gd name="connsiteY5" fmla="*/ 1692975 h 2537836"/>
              <a:gd name="connsiteX6" fmla="*/ 134779 w 1524619"/>
              <a:gd name="connsiteY6" fmla="*/ 1116834 h 2537836"/>
              <a:gd name="connsiteX7" fmla="*/ 84974 w 1524619"/>
              <a:gd name="connsiteY7" fmla="*/ 530097 h 2537836"/>
              <a:gd name="connsiteX8" fmla="*/ 64986 w 1524619"/>
              <a:gd name="connsiteY8" fmla="*/ 919 h 2537836"/>
              <a:gd name="connsiteX9" fmla="*/ 25012 w 1524619"/>
              <a:gd name="connsiteY9" fmla="*/ 659740 h 2537836"/>
              <a:gd name="connsiteX10" fmla="*/ 0 w 1524619"/>
              <a:gd name="connsiteY10" fmla="*/ 1520733 h 2537836"/>
              <a:gd name="connsiteX0" fmla="*/ 1524619 w 1524619"/>
              <a:gd name="connsiteY0" fmla="*/ 2537798 h 2537820"/>
              <a:gd name="connsiteX1" fmla="*/ 1137211 w 1524619"/>
              <a:gd name="connsiteY1" fmla="*/ 2457521 h 2537820"/>
              <a:gd name="connsiteX2" fmla="*/ 799283 w 1524619"/>
              <a:gd name="connsiteY2" fmla="*/ 2357804 h 2537820"/>
              <a:gd name="connsiteX3" fmla="*/ 561071 w 1524619"/>
              <a:gd name="connsiteY3" fmla="*/ 2268790 h 2537820"/>
              <a:gd name="connsiteX4" fmla="*/ 393632 w 1524619"/>
              <a:gd name="connsiteY4" fmla="*/ 2041172 h 2537820"/>
              <a:gd name="connsiteX5" fmla="*/ 234170 w 1524619"/>
              <a:gd name="connsiteY5" fmla="*/ 1692975 h 2537820"/>
              <a:gd name="connsiteX6" fmla="*/ 134779 w 1524619"/>
              <a:gd name="connsiteY6" fmla="*/ 1116834 h 2537820"/>
              <a:gd name="connsiteX7" fmla="*/ 84974 w 1524619"/>
              <a:gd name="connsiteY7" fmla="*/ 530097 h 2537820"/>
              <a:gd name="connsiteX8" fmla="*/ 64986 w 1524619"/>
              <a:gd name="connsiteY8" fmla="*/ 919 h 2537820"/>
              <a:gd name="connsiteX9" fmla="*/ 25012 w 1524619"/>
              <a:gd name="connsiteY9" fmla="*/ 659740 h 2537820"/>
              <a:gd name="connsiteX10" fmla="*/ 0 w 1524619"/>
              <a:gd name="connsiteY10" fmla="*/ 1520733 h 2537820"/>
              <a:gd name="connsiteX0" fmla="*/ 1504524 w 1504524"/>
              <a:gd name="connsiteY0" fmla="*/ 2457415 h 2465251"/>
              <a:gd name="connsiteX1" fmla="*/ 1137211 w 1504524"/>
              <a:gd name="connsiteY1" fmla="*/ 2457521 h 2465251"/>
              <a:gd name="connsiteX2" fmla="*/ 799283 w 1504524"/>
              <a:gd name="connsiteY2" fmla="*/ 2357804 h 2465251"/>
              <a:gd name="connsiteX3" fmla="*/ 561071 w 1504524"/>
              <a:gd name="connsiteY3" fmla="*/ 2268790 h 2465251"/>
              <a:gd name="connsiteX4" fmla="*/ 393632 w 1504524"/>
              <a:gd name="connsiteY4" fmla="*/ 2041172 h 2465251"/>
              <a:gd name="connsiteX5" fmla="*/ 234170 w 1504524"/>
              <a:gd name="connsiteY5" fmla="*/ 1692975 h 2465251"/>
              <a:gd name="connsiteX6" fmla="*/ 134779 w 1504524"/>
              <a:gd name="connsiteY6" fmla="*/ 1116834 h 2465251"/>
              <a:gd name="connsiteX7" fmla="*/ 84974 w 1504524"/>
              <a:gd name="connsiteY7" fmla="*/ 530097 h 2465251"/>
              <a:gd name="connsiteX8" fmla="*/ 64986 w 1504524"/>
              <a:gd name="connsiteY8" fmla="*/ 919 h 2465251"/>
              <a:gd name="connsiteX9" fmla="*/ 25012 w 1504524"/>
              <a:gd name="connsiteY9" fmla="*/ 659740 h 2465251"/>
              <a:gd name="connsiteX10" fmla="*/ 0 w 1504524"/>
              <a:gd name="connsiteY10" fmla="*/ 1520733 h 24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4524" h="2465251">
                <a:moveTo>
                  <a:pt x="1504524" y="2457415"/>
                </a:moveTo>
                <a:cubicBezTo>
                  <a:pt x="1362891" y="2459071"/>
                  <a:pt x="1254751" y="2474123"/>
                  <a:pt x="1137211" y="2457521"/>
                </a:cubicBezTo>
                <a:cubicBezTo>
                  <a:pt x="1019671" y="2440919"/>
                  <a:pt x="895306" y="2389259"/>
                  <a:pt x="799283" y="2357804"/>
                </a:cubicBezTo>
                <a:cubicBezTo>
                  <a:pt x="703260" y="2326349"/>
                  <a:pt x="628679" y="2321562"/>
                  <a:pt x="561071" y="2268790"/>
                </a:cubicBezTo>
                <a:cubicBezTo>
                  <a:pt x="493463" y="2216018"/>
                  <a:pt x="448116" y="2137141"/>
                  <a:pt x="393632" y="2041172"/>
                </a:cubicBezTo>
                <a:cubicBezTo>
                  <a:pt x="339149" y="1945203"/>
                  <a:pt x="277312" y="1847031"/>
                  <a:pt x="234170" y="1692975"/>
                </a:cubicBezTo>
                <a:cubicBezTo>
                  <a:pt x="191028" y="1538919"/>
                  <a:pt x="159645" y="1310647"/>
                  <a:pt x="134779" y="1116834"/>
                </a:cubicBezTo>
                <a:cubicBezTo>
                  <a:pt x="109913" y="923021"/>
                  <a:pt x="96606" y="716083"/>
                  <a:pt x="84974" y="530097"/>
                </a:cubicBezTo>
                <a:cubicBezTo>
                  <a:pt x="73342" y="344111"/>
                  <a:pt x="74980" y="-20688"/>
                  <a:pt x="64986" y="919"/>
                </a:cubicBezTo>
                <a:cubicBezTo>
                  <a:pt x="54992" y="22526"/>
                  <a:pt x="35843" y="406438"/>
                  <a:pt x="25012" y="659740"/>
                </a:cubicBezTo>
                <a:cubicBezTo>
                  <a:pt x="14181" y="913042"/>
                  <a:pt x="6626" y="1340172"/>
                  <a:pt x="0" y="1520733"/>
                </a:cubicBezTo>
              </a:path>
            </a:pathLst>
          </a:custGeom>
          <a:noFill/>
          <a:ln w="53975">
            <a:solidFill>
              <a:srgbClr val="FFD555">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1163D90-9F17-6B61-678E-5B44BE99B5C9}"/>
              </a:ext>
            </a:extLst>
          </p:cNvPr>
          <p:cNvSpPr/>
          <p:nvPr/>
        </p:nvSpPr>
        <p:spPr>
          <a:xfrm>
            <a:off x="4687968" y="3463883"/>
            <a:ext cx="1583023" cy="2358850"/>
          </a:xfrm>
          <a:custGeom>
            <a:avLst/>
            <a:gdLst>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29817 w 1649896"/>
              <a:gd name="connsiteY10" fmla="*/ 1143873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649896 w 1649896"/>
              <a:gd name="connsiteY0" fmla="*/ 2316690 h 2317794"/>
              <a:gd name="connsiteX1" fmla="*/ 1242391 w 1649896"/>
              <a:gd name="connsiteY1" fmla="*/ 2306751 h 2317794"/>
              <a:gd name="connsiteX2" fmla="*/ 904461 w 1649896"/>
              <a:gd name="connsiteY2" fmla="*/ 2237177 h 2317794"/>
              <a:gd name="connsiteX3" fmla="*/ 636104 w 1649896"/>
              <a:gd name="connsiteY3" fmla="*/ 2107969 h 2317794"/>
              <a:gd name="connsiteX4" fmla="*/ 327991 w 1649896"/>
              <a:gd name="connsiteY4" fmla="*/ 1789916 h 2317794"/>
              <a:gd name="connsiteX5" fmla="*/ 208722 w 1649896"/>
              <a:gd name="connsiteY5" fmla="*/ 1471864 h 2317794"/>
              <a:gd name="connsiteX6" fmla="*/ 109330 w 1649896"/>
              <a:gd name="connsiteY6" fmla="*/ 865577 h 2317794"/>
              <a:gd name="connsiteX7" fmla="*/ 69574 w 1649896"/>
              <a:gd name="connsiteY7" fmla="*/ 308986 h 2317794"/>
              <a:gd name="connsiteX8" fmla="*/ 59635 w 1649896"/>
              <a:gd name="connsiteY8" fmla="*/ 873 h 2317794"/>
              <a:gd name="connsiteX9" fmla="*/ 39757 w 1649896"/>
              <a:gd name="connsiteY9" fmla="*/ 398438 h 2317794"/>
              <a:gd name="connsiteX10" fmla="*/ 4696 w 1649896"/>
              <a:gd name="connsiteY10" fmla="*/ 1148897 h 2317794"/>
              <a:gd name="connsiteX11" fmla="*/ 0 w 1649896"/>
              <a:gd name="connsiteY11" fmla="*/ 1481803 h 2317794"/>
              <a:gd name="connsiteX0" fmla="*/ 1760428 w 1760428"/>
              <a:gd name="connsiteY0" fmla="*/ 2316690 h 2317794"/>
              <a:gd name="connsiteX1" fmla="*/ 1352923 w 1760428"/>
              <a:gd name="connsiteY1" fmla="*/ 2306751 h 2317794"/>
              <a:gd name="connsiteX2" fmla="*/ 1014993 w 1760428"/>
              <a:gd name="connsiteY2" fmla="*/ 2237177 h 2317794"/>
              <a:gd name="connsiteX3" fmla="*/ 746636 w 1760428"/>
              <a:gd name="connsiteY3" fmla="*/ 2107969 h 2317794"/>
              <a:gd name="connsiteX4" fmla="*/ 438523 w 1760428"/>
              <a:gd name="connsiteY4" fmla="*/ 1789916 h 2317794"/>
              <a:gd name="connsiteX5" fmla="*/ 319254 w 1760428"/>
              <a:gd name="connsiteY5" fmla="*/ 1471864 h 2317794"/>
              <a:gd name="connsiteX6" fmla="*/ 219862 w 1760428"/>
              <a:gd name="connsiteY6" fmla="*/ 865577 h 2317794"/>
              <a:gd name="connsiteX7" fmla="*/ 180106 w 1760428"/>
              <a:gd name="connsiteY7" fmla="*/ 308986 h 2317794"/>
              <a:gd name="connsiteX8" fmla="*/ 170167 w 1760428"/>
              <a:gd name="connsiteY8" fmla="*/ 873 h 2317794"/>
              <a:gd name="connsiteX9" fmla="*/ 150289 w 1760428"/>
              <a:gd name="connsiteY9" fmla="*/ 398438 h 2317794"/>
              <a:gd name="connsiteX10" fmla="*/ 115228 w 1760428"/>
              <a:gd name="connsiteY10" fmla="*/ 1148897 h 2317794"/>
              <a:gd name="connsiteX11" fmla="*/ 0 w 1760428"/>
              <a:gd name="connsiteY11" fmla="*/ 1622480 h 2317794"/>
              <a:gd name="connsiteX0" fmla="*/ 1730282 w 1730282"/>
              <a:gd name="connsiteY0" fmla="*/ 2316690 h 2317794"/>
              <a:gd name="connsiteX1" fmla="*/ 1322777 w 1730282"/>
              <a:gd name="connsiteY1" fmla="*/ 2306751 h 2317794"/>
              <a:gd name="connsiteX2" fmla="*/ 984847 w 1730282"/>
              <a:gd name="connsiteY2" fmla="*/ 2237177 h 2317794"/>
              <a:gd name="connsiteX3" fmla="*/ 716490 w 1730282"/>
              <a:gd name="connsiteY3" fmla="*/ 2107969 h 2317794"/>
              <a:gd name="connsiteX4" fmla="*/ 408377 w 1730282"/>
              <a:gd name="connsiteY4" fmla="*/ 1789916 h 2317794"/>
              <a:gd name="connsiteX5" fmla="*/ 289108 w 1730282"/>
              <a:gd name="connsiteY5" fmla="*/ 1471864 h 2317794"/>
              <a:gd name="connsiteX6" fmla="*/ 189716 w 1730282"/>
              <a:gd name="connsiteY6" fmla="*/ 865577 h 2317794"/>
              <a:gd name="connsiteX7" fmla="*/ 149960 w 1730282"/>
              <a:gd name="connsiteY7" fmla="*/ 308986 h 2317794"/>
              <a:gd name="connsiteX8" fmla="*/ 140021 w 1730282"/>
              <a:gd name="connsiteY8" fmla="*/ 873 h 2317794"/>
              <a:gd name="connsiteX9" fmla="*/ 120143 w 1730282"/>
              <a:gd name="connsiteY9" fmla="*/ 398438 h 2317794"/>
              <a:gd name="connsiteX10" fmla="*/ 85082 w 1730282"/>
              <a:gd name="connsiteY10" fmla="*/ 1148897 h 2317794"/>
              <a:gd name="connsiteX11" fmla="*/ 0 w 1730282"/>
              <a:gd name="connsiteY11" fmla="*/ 1637553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35061 w 1645200"/>
              <a:gd name="connsiteY9" fmla="*/ 398438 h 2317794"/>
              <a:gd name="connsiteX10" fmla="*/ 0 w 1645200"/>
              <a:gd name="connsiteY10" fmla="*/ 1148897 h 2317794"/>
              <a:gd name="connsiteX0" fmla="*/ 1645200 w 1645200"/>
              <a:gd name="connsiteY0" fmla="*/ 2316690 h 2317794"/>
              <a:gd name="connsiteX1" fmla="*/ 1237695 w 1645200"/>
              <a:gd name="connsiteY1" fmla="*/ 2306751 h 2317794"/>
              <a:gd name="connsiteX2" fmla="*/ 899765 w 1645200"/>
              <a:gd name="connsiteY2" fmla="*/ 2237177 h 2317794"/>
              <a:gd name="connsiteX3" fmla="*/ 631408 w 1645200"/>
              <a:gd name="connsiteY3" fmla="*/ 2107969 h 2317794"/>
              <a:gd name="connsiteX4" fmla="*/ 323295 w 1645200"/>
              <a:gd name="connsiteY4" fmla="*/ 1789916 h 2317794"/>
              <a:gd name="connsiteX5" fmla="*/ 204026 w 1645200"/>
              <a:gd name="connsiteY5" fmla="*/ 1471864 h 2317794"/>
              <a:gd name="connsiteX6" fmla="*/ 104634 w 1645200"/>
              <a:gd name="connsiteY6" fmla="*/ 865577 h 2317794"/>
              <a:gd name="connsiteX7" fmla="*/ 64878 w 1645200"/>
              <a:gd name="connsiteY7" fmla="*/ 308986 h 2317794"/>
              <a:gd name="connsiteX8" fmla="*/ 54939 w 1645200"/>
              <a:gd name="connsiteY8" fmla="*/ 873 h 2317794"/>
              <a:gd name="connsiteX9" fmla="*/ 14965 w 1645200"/>
              <a:gd name="connsiteY9" fmla="*/ 398438 h 2317794"/>
              <a:gd name="connsiteX10" fmla="*/ 0 w 1645200"/>
              <a:gd name="connsiteY10" fmla="*/ 1148897 h 2317794"/>
              <a:gd name="connsiteX0" fmla="*/ 1645200 w 1645200"/>
              <a:gd name="connsiteY0" fmla="*/ 2306682 h 2307786"/>
              <a:gd name="connsiteX1" fmla="*/ 1237695 w 1645200"/>
              <a:gd name="connsiteY1" fmla="*/ 2296743 h 2307786"/>
              <a:gd name="connsiteX2" fmla="*/ 899765 w 1645200"/>
              <a:gd name="connsiteY2" fmla="*/ 2227169 h 2307786"/>
              <a:gd name="connsiteX3" fmla="*/ 631408 w 1645200"/>
              <a:gd name="connsiteY3" fmla="*/ 2097961 h 2307786"/>
              <a:gd name="connsiteX4" fmla="*/ 323295 w 1645200"/>
              <a:gd name="connsiteY4" fmla="*/ 1779908 h 2307786"/>
              <a:gd name="connsiteX5" fmla="*/ 204026 w 1645200"/>
              <a:gd name="connsiteY5" fmla="*/ 1461856 h 2307786"/>
              <a:gd name="connsiteX6" fmla="*/ 104634 w 1645200"/>
              <a:gd name="connsiteY6" fmla="*/ 855569 h 2307786"/>
              <a:gd name="connsiteX7" fmla="*/ 64878 w 1645200"/>
              <a:gd name="connsiteY7" fmla="*/ 298978 h 2307786"/>
              <a:gd name="connsiteX8" fmla="*/ 34842 w 1645200"/>
              <a:gd name="connsiteY8" fmla="*/ 914 h 2307786"/>
              <a:gd name="connsiteX9" fmla="*/ 14965 w 1645200"/>
              <a:gd name="connsiteY9" fmla="*/ 388430 h 2307786"/>
              <a:gd name="connsiteX10" fmla="*/ 0 w 1645200"/>
              <a:gd name="connsiteY10" fmla="*/ 1138889 h 2307786"/>
              <a:gd name="connsiteX0" fmla="*/ 0 w 4939262"/>
              <a:gd name="connsiteY0" fmla="*/ 2256440 h 2296743"/>
              <a:gd name="connsiteX1" fmla="*/ 4671937 w 4939262"/>
              <a:gd name="connsiteY1" fmla="*/ 2296743 h 2296743"/>
              <a:gd name="connsiteX2" fmla="*/ 4334007 w 4939262"/>
              <a:gd name="connsiteY2" fmla="*/ 2227169 h 2296743"/>
              <a:gd name="connsiteX3" fmla="*/ 4065650 w 4939262"/>
              <a:gd name="connsiteY3" fmla="*/ 2097961 h 2296743"/>
              <a:gd name="connsiteX4" fmla="*/ 3757537 w 4939262"/>
              <a:gd name="connsiteY4" fmla="*/ 1779908 h 2296743"/>
              <a:gd name="connsiteX5" fmla="*/ 3638268 w 4939262"/>
              <a:gd name="connsiteY5" fmla="*/ 1461856 h 2296743"/>
              <a:gd name="connsiteX6" fmla="*/ 3538876 w 4939262"/>
              <a:gd name="connsiteY6" fmla="*/ 855569 h 2296743"/>
              <a:gd name="connsiteX7" fmla="*/ 3499120 w 4939262"/>
              <a:gd name="connsiteY7" fmla="*/ 298978 h 2296743"/>
              <a:gd name="connsiteX8" fmla="*/ 3469084 w 4939262"/>
              <a:gd name="connsiteY8" fmla="*/ 914 h 2296743"/>
              <a:gd name="connsiteX9" fmla="*/ 3449207 w 4939262"/>
              <a:gd name="connsiteY9" fmla="*/ 388430 h 2296743"/>
              <a:gd name="connsiteX10" fmla="*/ 3434242 w 4939262"/>
              <a:gd name="connsiteY10" fmla="*/ 1138889 h 2296743"/>
              <a:gd name="connsiteX0" fmla="*/ 0 w 4568918"/>
              <a:gd name="connsiteY0" fmla="*/ 2256440 h 2256440"/>
              <a:gd name="connsiteX1" fmla="*/ 346122 w 4568918"/>
              <a:gd name="connsiteY1" fmla="*/ 2181187 h 2256440"/>
              <a:gd name="connsiteX2" fmla="*/ 4334007 w 4568918"/>
              <a:gd name="connsiteY2" fmla="*/ 2227169 h 2256440"/>
              <a:gd name="connsiteX3" fmla="*/ 4065650 w 4568918"/>
              <a:gd name="connsiteY3" fmla="*/ 2097961 h 2256440"/>
              <a:gd name="connsiteX4" fmla="*/ 3757537 w 4568918"/>
              <a:gd name="connsiteY4" fmla="*/ 1779908 h 2256440"/>
              <a:gd name="connsiteX5" fmla="*/ 3638268 w 4568918"/>
              <a:gd name="connsiteY5" fmla="*/ 1461856 h 2256440"/>
              <a:gd name="connsiteX6" fmla="*/ 3538876 w 4568918"/>
              <a:gd name="connsiteY6" fmla="*/ 855569 h 2256440"/>
              <a:gd name="connsiteX7" fmla="*/ 3499120 w 4568918"/>
              <a:gd name="connsiteY7" fmla="*/ 298978 h 2256440"/>
              <a:gd name="connsiteX8" fmla="*/ 3469084 w 4568918"/>
              <a:gd name="connsiteY8" fmla="*/ 914 h 2256440"/>
              <a:gd name="connsiteX9" fmla="*/ 3449207 w 4568918"/>
              <a:gd name="connsiteY9" fmla="*/ 388430 h 2256440"/>
              <a:gd name="connsiteX10" fmla="*/ 3434242 w 4568918"/>
              <a:gd name="connsiteY10" fmla="*/ 1138889 h 2256440"/>
              <a:gd name="connsiteX0" fmla="*/ 0 w 4815103"/>
              <a:gd name="connsiteY0" fmla="*/ 2266488 h 2266488"/>
              <a:gd name="connsiteX1" fmla="*/ 592307 w 4815103"/>
              <a:gd name="connsiteY1" fmla="*/ 2181187 h 2266488"/>
              <a:gd name="connsiteX2" fmla="*/ 4580192 w 4815103"/>
              <a:gd name="connsiteY2" fmla="*/ 2227169 h 2266488"/>
              <a:gd name="connsiteX3" fmla="*/ 4311835 w 4815103"/>
              <a:gd name="connsiteY3" fmla="*/ 2097961 h 2266488"/>
              <a:gd name="connsiteX4" fmla="*/ 4003722 w 4815103"/>
              <a:gd name="connsiteY4" fmla="*/ 1779908 h 2266488"/>
              <a:gd name="connsiteX5" fmla="*/ 3884453 w 4815103"/>
              <a:gd name="connsiteY5" fmla="*/ 1461856 h 2266488"/>
              <a:gd name="connsiteX6" fmla="*/ 3785061 w 4815103"/>
              <a:gd name="connsiteY6" fmla="*/ 855569 h 2266488"/>
              <a:gd name="connsiteX7" fmla="*/ 3745305 w 4815103"/>
              <a:gd name="connsiteY7" fmla="*/ 298978 h 2266488"/>
              <a:gd name="connsiteX8" fmla="*/ 3715269 w 4815103"/>
              <a:gd name="connsiteY8" fmla="*/ 914 h 2266488"/>
              <a:gd name="connsiteX9" fmla="*/ 3695392 w 4815103"/>
              <a:gd name="connsiteY9" fmla="*/ 388430 h 2266488"/>
              <a:gd name="connsiteX10" fmla="*/ 3680427 w 4815103"/>
              <a:gd name="connsiteY10" fmla="*/ 1138889 h 2266488"/>
              <a:gd name="connsiteX0" fmla="*/ 0 w 4815103"/>
              <a:gd name="connsiteY0" fmla="*/ 2266488 h 2266488"/>
              <a:gd name="connsiteX1" fmla="*/ 592307 w 4815103"/>
              <a:gd name="connsiteY1" fmla="*/ 2181187 h 2266488"/>
              <a:gd name="connsiteX2" fmla="*/ 4580192 w 4815103"/>
              <a:gd name="connsiteY2" fmla="*/ 2227169 h 2266488"/>
              <a:gd name="connsiteX3" fmla="*/ 4311835 w 4815103"/>
              <a:gd name="connsiteY3" fmla="*/ 2097961 h 2266488"/>
              <a:gd name="connsiteX4" fmla="*/ 4003722 w 4815103"/>
              <a:gd name="connsiteY4" fmla="*/ 1779908 h 2266488"/>
              <a:gd name="connsiteX5" fmla="*/ 3884453 w 4815103"/>
              <a:gd name="connsiteY5" fmla="*/ 1461856 h 2266488"/>
              <a:gd name="connsiteX6" fmla="*/ 3785061 w 4815103"/>
              <a:gd name="connsiteY6" fmla="*/ 855569 h 2266488"/>
              <a:gd name="connsiteX7" fmla="*/ 3745305 w 4815103"/>
              <a:gd name="connsiteY7" fmla="*/ 298978 h 2266488"/>
              <a:gd name="connsiteX8" fmla="*/ 3715269 w 4815103"/>
              <a:gd name="connsiteY8" fmla="*/ 914 h 2266488"/>
              <a:gd name="connsiteX9" fmla="*/ 3695392 w 4815103"/>
              <a:gd name="connsiteY9" fmla="*/ 388430 h 2266488"/>
              <a:gd name="connsiteX10" fmla="*/ 3680427 w 4815103"/>
              <a:gd name="connsiteY10" fmla="*/ 1138889 h 2266488"/>
              <a:gd name="connsiteX0" fmla="*/ 0 w 4644281"/>
              <a:gd name="connsiteY0" fmla="*/ 2256440 h 2256440"/>
              <a:gd name="connsiteX1" fmla="*/ 421485 w 4644281"/>
              <a:gd name="connsiteY1" fmla="*/ 2181187 h 2256440"/>
              <a:gd name="connsiteX2" fmla="*/ 4409370 w 4644281"/>
              <a:gd name="connsiteY2" fmla="*/ 2227169 h 2256440"/>
              <a:gd name="connsiteX3" fmla="*/ 4141013 w 4644281"/>
              <a:gd name="connsiteY3" fmla="*/ 2097961 h 2256440"/>
              <a:gd name="connsiteX4" fmla="*/ 3832900 w 4644281"/>
              <a:gd name="connsiteY4" fmla="*/ 1779908 h 2256440"/>
              <a:gd name="connsiteX5" fmla="*/ 3713631 w 4644281"/>
              <a:gd name="connsiteY5" fmla="*/ 1461856 h 2256440"/>
              <a:gd name="connsiteX6" fmla="*/ 3614239 w 4644281"/>
              <a:gd name="connsiteY6" fmla="*/ 855569 h 2256440"/>
              <a:gd name="connsiteX7" fmla="*/ 3574483 w 4644281"/>
              <a:gd name="connsiteY7" fmla="*/ 298978 h 2256440"/>
              <a:gd name="connsiteX8" fmla="*/ 3544447 w 4644281"/>
              <a:gd name="connsiteY8" fmla="*/ 914 h 2256440"/>
              <a:gd name="connsiteX9" fmla="*/ 3524570 w 4644281"/>
              <a:gd name="connsiteY9" fmla="*/ 388430 h 2256440"/>
              <a:gd name="connsiteX10" fmla="*/ 3509605 w 4644281"/>
              <a:gd name="connsiteY10" fmla="*/ 1138889 h 2256440"/>
              <a:gd name="connsiteX0" fmla="*/ 0 w 4642463"/>
              <a:gd name="connsiteY0" fmla="*/ 2256440 h 2256440"/>
              <a:gd name="connsiteX1" fmla="*/ 446606 w 4642463"/>
              <a:gd name="connsiteY1" fmla="*/ 2176163 h 2256440"/>
              <a:gd name="connsiteX2" fmla="*/ 4409370 w 4642463"/>
              <a:gd name="connsiteY2" fmla="*/ 2227169 h 2256440"/>
              <a:gd name="connsiteX3" fmla="*/ 4141013 w 4642463"/>
              <a:gd name="connsiteY3" fmla="*/ 2097961 h 2256440"/>
              <a:gd name="connsiteX4" fmla="*/ 3832900 w 4642463"/>
              <a:gd name="connsiteY4" fmla="*/ 1779908 h 2256440"/>
              <a:gd name="connsiteX5" fmla="*/ 3713631 w 4642463"/>
              <a:gd name="connsiteY5" fmla="*/ 1461856 h 2256440"/>
              <a:gd name="connsiteX6" fmla="*/ 3614239 w 4642463"/>
              <a:gd name="connsiteY6" fmla="*/ 855569 h 2256440"/>
              <a:gd name="connsiteX7" fmla="*/ 3574483 w 4642463"/>
              <a:gd name="connsiteY7" fmla="*/ 298978 h 2256440"/>
              <a:gd name="connsiteX8" fmla="*/ 3544447 w 4642463"/>
              <a:gd name="connsiteY8" fmla="*/ 914 h 2256440"/>
              <a:gd name="connsiteX9" fmla="*/ 3524570 w 4642463"/>
              <a:gd name="connsiteY9" fmla="*/ 388430 h 2256440"/>
              <a:gd name="connsiteX10" fmla="*/ 3509605 w 4642463"/>
              <a:gd name="connsiteY10" fmla="*/ 1138889 h 2256440"/>
              <a:gd name="connsiteX0" fmla="*/ 0 w 4642463"/>
              <a:gd name="connsiteY0" fmla="*/ 2256440 h 2259544"/>
              <a:gd name="connsiteX1" fmla="*/ 446606 w 4642463"/>
              <a:gd name="connsiteY1" fmla="*/ 2176163 h 2259544"/>
              <a:gd name="connsiteX2" fmla="*/ 4409370 w 4642463"/>
              <a:gd name="connsiteY2" fmla="*/ 2227169 h 2259544"/>
              <a:gd name="connsiteX3" fmla="*/ 4141013 w 4642463"/>
              <a:gd name="connsiteY3" fmla="*/ 2097961 h 2259544"/>
              <a:gd name="connsiteX4" fmla="*/ 3832900 w 4642463"/>
              <a:gd name="connsiteY4" fmla="*/ 1779908 h 2259544"/>
              <a:gd name="connsiteX5" fmla="*/ 3713631 w 4642463"/>
              <a:gd name="connsiteY5" fmla="*/ 1461856 h 2259544"/>
              <a:gd name="connsiteX6" fmla="*/ 3614239 w 4642463"/>
              <a:gd name="connsiteY6" fmla="*/ 855569 h 2259544"/>
              <a:gd name="connsiteX7" fmla="*/ 3574483 w 4642463"/>
              <a:gd name="connsiteY7" fmla="*/ 298978 h 2259544"/>
              <a:gd name="connsiteX8" fmla="*/ 3544447 w 4642463"/>
              <a:gd name="connsiteY8" fmla="*/ 914 h 2259544"/>
              <a:gd name="connsiteX9" fmla="*/ 3524570 w 4642463"/>
              <a:gd name="connsiteY9" fmla="*/ 388430 h 2259544"/>
              <a:gd name="connsiteX10" fmla="*/ 3509605 w 4642463"/>
              <a:gd name="connsiteY10" fmla="*/ 1138889 h 2259544"/>
              <a:gd name="connsiteX0" fmla="*/ 0 w 4313170"/>
              <a:gd name="connsiteY0" fmla="*/ 2256440 h 2256440"/>
              <a:gd name="connsiteX1" fmla="*/ 446606 w 4313170"/>
              <a:gd name="connsiteY1" fmla="*/ 2176163 h 2256440"/>
              <a:gd name="connsiteX2" fmla="*/ 842206 w 4313170"/>
              <a:gd name="connsiteY2" fmla="*/ 2021178 h 2256440"/>
              <a:gd name="connsiteX3" fmla="*/ 4141013 w 4313170"/>
              <a:gd name="connsiteY3" fmla="*/ 2097961 h 2256440"/>
              <a:gd name="connsiteX4" fmla="*/ 3832900 w 4313170"/>
              <a:gd name="connsiteY4" fmla="*/ 1779908 h 2256440"/>
              <a:gd name="connsiteX5" fmla="*/ 3713631 w 4313170"/>
              <a:gd name="connsiteY5" fmla="*/ 1461856 h 2256440"/>
              <a:gd name="connsiteX6" fmla="*/ 3614239 w 4313170"/>
              <a:gd name="connsiteY6" fmla="*/ 855569 h 2256440"/>
              <a:gd name="connsiteX7" fmla="*/ 3574483 w 4313170"/>
              <a:gd name="connsiteY7" fmla="*/ 298978 h 2256440"/>
              <a:gd name="connsiteX8" fmla="*/ 3544447 w 4313170"/>
              <a:gd name="connsiteY8" fmla="*/ 914 h 2256440"/>
              <a:gd name="connsiteX9" fmla="*/ 3524570 w 4313170"/>
              <a:gd name="connsiteY9" fmla="*/ 388430 h 2256440"/>
              <a:gd name="connsiteX10" fmla="*/ 3509605 w 4313170"/>
              <a:gd name="connsiteY10" fmla="*/ 1138889 h 2256440"/>
              <a:gd name="connsiteX0" fmla="*/ 0 w 4313170"/>
              <a:gd name="connsiteY0" fmla="*/ 2256440 h 2256440"/>
              <a:gd name="connsiteX1" fmla="*/ 446606 w 4313170"/>
              <a:gd name="connsiteY1" fmla="*/ 2176163 h 2256440"/>
              <a:gd name="connsiteX2" fmla="*/ 842206 w 4313170"/>
              <a:gd name="connsiteY2" fmla="*/ 2021178 h 2256440"/>
              <a:gd name="connsiteX3" fmla="*/ 4141013 w 4313170"/>
              <a:gd name="connsiteY3" fmla="*/ 2097961 h 2256440"/>
              <a:gd name="connsiteX4" fmla="*/ 3832900 w 4313170"/>
              <a:gd name="connsiteY4" fmla="*/ 1779908 h 2256440"/>
              <a:gd name="connsiteX5" fmla="*/ 3713631 w 4313170"/>
              <a:gd name="connsiteY5" fmla="*/ 1461856 h 2256440"/>
              <a:gd name="connsiteX6" fmla="*/ 3614239 w 4313170"/>
              <a:gd name="connsiteY6" fmla="*/ 855569 h 2256440"/>
              <a:gd name="connsiteX7" fmla="*/ 3574483 w 4313170"/>
              <a:gd name="connsiteY7" fmla="*/ 298978 h 2256440"/>
              <a:gd name="connsiteX8" fmla="*/ 3544447 w 4313170"/>
              <a:gd name="connsiteY8" fmla="*/ 914 h 2256440"/>
              <a:gd name="connsiteX9" fmla="*/ 3524570 w 4313170"/>
              <a:gd name="connsiteY9" fmla="*/ 388430 h 2256440"/>
              <a:gd name="connsiteX10" fmla="*/ 3509605 w 4313170"/>
              <a:gd name="connsiteY10" fmla="*/ 1138889 h 2256440"/>
              <a:gd name="connsiteX0" fmla="*/ 0 w 4014204"/>
              <a:gd name="connsiteY0" fmla="*/ 2256440 h 2256440"/>
              <a:gd name="connsiteX1" fmla="*/ 446606 w 4014204"/>
              <a:gd name="connsiteY1" fmla="*/ 2176163 h 2256440"/>
              <a:gd name="connsiteX2" fmla="*/ 842206 w 4014204"/>
              <a:gd name="connsiteY2" fmla="*/ 2021178 h 2256440"/>
              <a:gd name="connsiteX3" fmla="*/ 990855 w 4014204"/>
              <a:gd name="connsiteY3" fmla="*/ 1836704 h 2256440"/>
              <a:gd name="connsiteX4" fmla="*/ 3832900 w 4014204"/>
              <a:gd name="connsiteY4" fmla="*/ 1779908 h 2256440"/>
              <a:gd name="connsiteX5" fmla="*/ 3713631 w 4014204"/>
              <a:gd name="connsiteY5" fmla="*/ 1461856 h 2256440"/>
              <a:gd name="connsiteX6" fmla="*/ 3614239 w 4014204"/>
              <a:gd name="connsiteY6" fmla="*/ 855569 h 2256440"/>
              <a:gd name="connsiteX7" fmla="*/ 3574483 w 4014204"/>
              <a:gd name="connsiteY7" fmla="*/ 298978 h 2256440"/>
              <a:gd name="connsiteX8" fmla="*/ 3544447 w 4014204"/>
              <a:gd name="connsiteY8" fmla="*/ 914 h 2256440"/>
              <a:gd name="connsiteX9" fmla="*/ 3524570 w 4014204"/>
              <a:gd name="connsiteY9" fmla="*/ 388430 h 2256440"/>
              <a:gd name="connsiteX10" fmla="*/ 3509605 w 4014204"/>
              <a:gd name="connsiteY10" fmla="*/ 1138889 h 2256440"/>
              <a:gd name="connsiteX0" fmla="*/ 0 w 4014204"/>
              <a:gd name="connsiteY0" fmla="*/ 2256440 h 2256440"/>
              <a:gd name="connsiteX1" fmla="*/ 446606 w 4014204"/>
              <a:gd name="connsiteY1" fmla="*/ 2176163 h 2256440"/>
              <a:gd name="connsiteX2" fmla="*/ 842206 w 4014204"/>
              <a:gd name="connsiteY2" fmla="*/ 2021178 h 2256440"/>
              <a:gd name="connsiteX3" fmla="*/ 990855 w 4014204"/>
              <a:gd name="connsiteY3" fmla="*/ 1836704 h 2256440"/>
              <a:gd name="connsiteX4" fmla="*/ 3832900 w 4014204"/>
              <a:gd name="connsiteY4" fmla="*/ 1779908 h 2256440"/>
              <a:gd name="connsiteX5" fmla="*/ 3713631 w 4014204"/>
              <a:gd name="connsiteY5" fmla="*/ 1461856 h 2256440"/>
              <a:gd name="connsiteX6" fmla="*/ 3614239 w 4014204"/>
              <a:gd name="connsiteY6" fmla="*/ 855569 h 2256440"/>
              <a:gd name="connsiteX7" fmla="*/ 3574483 w 4014204"/>
              <a:gd name="connsiteY7" fmla="*/ 298978 h 2256440"/>
              <a:gd name="connsiteX8" fmla="*/ 3544447 w 4014204"/>
              <a:gd name="connsiteY8" fmla="*/ 914 h 2256440"/>
              <a:gd name="connsiteX9" fmla="*/ 3524570 w 4014204"/>
              <a:gd name="connsiteY9" fmla="*/ 388430 h 2256440"/>
              <a:gd name="connsiteX10" fmla="*/ 3509605 w 4014204"/>
              <a:gd name="connsiteY10" fmla="*/ 1138889 h 2256440"/>
              <a:gd name="connsiteX0" fmla="*/ 0 w 3876606"/>
              <a:gd name="connsiteY0" fmla="*/ 2256440 h 2256440"/>
              <a:gd name="connsiteX1" fmla="*/ 446606 w 3876606"/>
              <a:gd name="connsiteY1" fmla="*/ 2176163 h 2256440"/>
              <a:gd name="connsiteX2" fmla="*/ 842206 w 3876606"/>
              <a:gd name="connsiteY2" fmla="*/ 2021178 h 2256440"/>
              <a:gd name="connsiteX3" fmla="*/ 990855 w 3876606"/>
              <a:gd name="connsiteY3" fmla="*/ 1836704 h 2256440"/>
              <a:gd name="connsiteX4" fmla="*/ 1165063 w 3876606"/>
              <a:gd name="connsiteY4" fmla="*/ 1468409 h 2256440"/>
              <a:gd name="connsiteX5" fmla="*/ 3713631 w 3876606"/>
              <a:gd name="connsiteY5" fmla="*/ 1461856 h 2256440"/>
              <a:gd name="connsiteX6" fmla="*/ 3614239 w 3876606"/>
              <a:gd name="connsiteY6" fmla="*/ 855569 h 2256440"/>
              <a:gd name="connsiteX7" fmla="*/ 3574483 w 3876606"/>
              <a:gd name="connsiteY7" fmla="*/ 298978 h 2256440"/>
              <a:gd name="connsiteX8" fmla="*/ 3544447 w 3876606"/>
              <a:gd name="connsiteY8" fmla="*/ 914 h 2256440"/>
              <a:gd name="connsiteX9" fmla="*/ 3524570 w 3876606"/>
              <a:gd name="connsiteY9" fmla="*/ 388430 h 2256440"/>
              <a:gd name="connsiteX10" fmla="*/ 3509605 w 3876606"/>
              <a:gd name="connsiteY10" fmla="*/ 1138889 h 2256440"/>
              <a:gd name="connsiteX0" fmla="*/ 0 w 3779290"/>
              <a:gd name="connsiteY0" fmla="*/ 2256440 h 2256440"/>
              <a:gd name="connsiteX1" fmla="*/ 446606 w 3779290"/>
              <a:gd name="connsiteY1" fmla="*/ 2176163 h 2256440"/>
              <a:gd name="connsiteX2" fmla="*/ 842206 w 3779290"/>
              <a:gd name="connsiteY2" fmla="*/ 2021178 h 2256440"/>
              <a:gd name="connsiteX3" fmla="*/ 990855 w 3779290"/>
              <a:gd name="connsiteY3" fmla="*/ 1836704 h 2256440"/>
              <a:gd name="connsiteX4" fmla="*/ 1165063 w 3779290"/>
              <a:gd name="connsiteY4" fmla="*/ 1468409 h 2256440"/>
              <a:gd name="connsiteX5" fmla="*/ 1246760 w 3779290"/>
              <a:gd name="connsiteY5" fmla="*/ 1115188 h 2256440"/>
              <a:gd name="connsiteX6" fmla="*/ 3614239 w 3779290"/>
              <a:gd name="connsiteY6" fmla="*/ 855569 h 2256440"/>
              <a:gd name="connsiteX7" fmla="*/ 3574483 w 3779290"/>
              <a:gd name="connsiteY7" fmla="*/ 298978 h 2256440"/>
              <a:gd name="connsiteX8" fmla="*/ 3544447 w 3779290"/>
              <a:gd name="connsiteY8" fmla="*/ 914 h 2256440"/>
              <a:gd name="connsiteX9" fmla="*/ 3524570 w 3779290"/>
              <a:gd name="connsiteY9" fmla="*/ 388430 h 2256440"/>
              <a:gd name="connsiteX10" fmla="*/ 3509605 w 3779290"/>
              <a:gd name="connsiteY10" fmla="*/ 1138889 h 2256440"/>
              <a:gd name="connsiteX0" fmla="*/ 0 w 3737386"/>
              <a:gd name="connsiteY0" fmla="*/ 2256361 h 2256361"/>
              <a:gd name="connsiteX1" fmla="*/ 446606 w 3737386"/>
              <a:gd name="connsiteY1" fmla="*/ 2176084 h 2256361"/>
              <a:gd name="connsiteX2" fmla="*/ 842206 w 3737386"/>
              <a:gd name="connsiteY2" fmla="*/ 2021099 h 2256361"/>
              <a:gd name="connsiteX3" fmla="*/ 990855 w 3737386"/>
              <a:gd name="connsiteY3" fmla="*/ 1836625 h 2256361"/>
              <a:gd name="connsiteX4" fmla="*/ 1165063 w 3737386"/>
              <a:gd name="connsiteY4" fmla="*/ 1468330 h 2256361"/>
              <a:gd name="connsiteX5" fmla="*/ 1246760 w 3737386"/>
              <a:gd name="connsiteY5" fmla="*/ 1115109 h 2256361"/>
              <a:gd name="connsiteX6" fmla="*/ 1267949 w 3737386"/>
              <a:gd name="connsiteY6" fmla="*/ 749982 h 2256361"/>
              <a:gd name="connsiteX7" fmla="*/ 3574483 w 3737386"/>
              <a:gd name="connsiteY7" fmla="*/ 298899 h 2256361"/>
              <a:gd name="connsiteX8" fmla="*/ 3544447 w 3737386"/>
              <a:gd name="connsiteY8" fmla="*/ 835 h 2256361"/>
              <a:gd name="connsiteX9" fmla="*/ 3524570 w 3737386"/>
              <a:gd name="connsiteY9" fmla="*/ 388351 h 2256361"/>
              <a:gd name="connsiteX10" fmla="*/ 3509605 w 3737386"/>
              <a:gd name="connsiteY10" fmla="*/ 1138810 h 2256361"/>
              <a:gd name="connsiteX0" fmla="*/ 0 w 3705197"/>
              <a:gd name="connsiteY0" fmla="*/ 2255858 h 2255858"/>
              <a:gd name="connsiteX1" fmla="*/ 446606 w 3705197"/>
              <a:gd name="connsiteY1" fmla="*/ 2175581 h 2255858"/>
              <a:gd name="connsiteX2" fmla="*/ 842206 w 3705197"/>
              <a:gd name="connsiteY2" fmla="*/ 2020596 h 2255858"/>
              <a:gd name="connsiteX3" fmla="*/ 990855 w 3705197"/>
              <a:gd name="connsiteY3" fmla="*/ 1836122 h 2255858"/>
              <a:gd name="connsiteX4" fmla="*/ 1165063 w 3705197"/>
              <a:gd name="connsiteY4" fmla="*/ 1467827 h 2255858"/>
              <a:gd name="connsiteX5" fmla="*/ 1246760 w 3705197"/>
              <a:gd name="connsiteY5" fmla="*/ 1114606 h 2255858"/>
              <a:gd name="connsiteX6" fmla="*/ 1267949 w 3705197"/>
              <a:gd name="connsiteY6" fmla="*/ 749479 h 2255858"/>
              <a:gd name="connsiteX7" fmla="*/ 1303556 w 3705197"/>
              <a:gd name="connsiteY7" fmla="*/ 328541 h 2255858"/>
              <a:gd name="connsiteX8" fmla="*/ 3544447 w 3705197"/>
              <a:gd name="connsiteY8" fmla="*/ 332 h 2255858"/>
              <a:gd name="connsiteX9" fmla="*/ 3524570 w 3705197"/>
              <a:gd name="connsiteY9" fmla="*/ 387848 h 2255858"/>
              <a:gd name="connsiteX10" fmla="*/ 3509605 w 3705197"/>
              <a:gd name="connsiteY10" fmla="*/ 1138307 h 2255858"/>
              <a:gd name="connsiteX0" fmla="*/ 0 w 3684116"/>
              <a:gd name="connsiteY0" fmla="*/ 2321106 h 2321106"/>
              <a:gd name="connsiteX1" fmla="*/ 446606 w 3684116"/>
              <a:gd name="connsiteY1" fmla="*/ 2240829 h 2321106"/>
              <a:gd name="connsiteX2" fmla="*/ 842206 w 3684116"/>
              <a:gd name="connsiteY2" fmla="*/ 2085844 h 2321106"/>
              <a:gd name="connsiteX3" fmla="*/ 990855 w 3684116"/>
              <a:gd name="connsiteY3" fmla="*/ 1901370 h 2321106"/>
              <a:gd name="connsiteX4" fmla="*/ 1165063 w 3684116"/>
              <a:gd name="connsiteY4" fmla="*/ 1533075 h 2321106"/>
              <a:gd name="connsiteX5" fmla="*/ 1246760 w 3684116"/>
              <a:gd name="connsiteY5" fmla="*/ 1179854 h 2321106"/>
              <a:gd name="connsiteX6" fmla="*/ 1267949 w 3684116"/>
              <a:gd name="connsiteY6" fmla="*/ 814727 h 2321106"/>
              <a:gd name="connsiteX7" fmla="*/ 1303556 w 3684116"/>
              <a:gd name="connsiteY7" fmla="*/ 393789 h 2321106"/>
              <a:gd name="connsiteX8" fmla="*/ 1323761 w 3684116"/>
              <a:gd name="connsiteY8" fmla="*/ 266 h 2321106"/>
              <a:gd name="connsiteX9" fmla="*/ 3524570 w 3684116"/>
              <a:gd name="connsiteY9" fmla="*/ 453096 h 2321106"/>
              <a:gd name="connsiteX10" fmla="*/ 3509605 w 3684116"/>
              <a:gd name="connsiteY10" fmla="*/ 1203555 h 2321106"/>
              <a:gd name="connsiteX0" fmla="*/ 0 w 3509623"/>
              <a:gd name="connsiteY0" fmla="*/ 2321491 h 2321491"/>
              <a:gd name="connsiteX1" fmla="*/ 446606 w 3509623"/>
              <a:gd name="connsiteY1" fmla="*/ 2241214 h 2321491"/>
              <a:gd name="connsiteX2" fmla="*/ 842206 w 3509623"/>
              <a:gd name="connsiteY2" fmla="*/ 2086229 h 2321491"/>
              <a:gd name="connsiteX3" fmla="*/ 990855 w 3509623"/>
              <a:gd name="connsiteY3" fmla="*/ 1901755 h 2321491"/>
              <a:gd name="connsiteX4" fmla="*/ 1165063 w 3509623"/>
              <a:gd name="connsiteY4" fmla="*/ 1533460 h 2321491"/>
              <a:gd name="connsiteX5" fmla="*/ 1246760 w 3509623"/>
              <a:gd name="connsiteY5" fmla="*/ 1180239 h 2321491"/>
              <a:gd name="connsiteX6" fmla="*/ 1267949 w 3509623"/>
              <a:gd name="connsiteY6" fmla="*/ 815112 h 2321491"/>
              <a:gd name="connsiteX7" fmla="*/ 1303556 w 3509623"/>
              <a:gd name="connsiteY7" fmla="*/ 394174 h 2321491"/>
              <a:gd name="connsiteX8" fmla="*/ 1323761 w 3509623"/>
              <a:gd name="connsiteY8" fmla="*/ 651 h 2321491"/>
              <a:gd name="connsiteX9" fmla="*/ 1374222 w 3509623"/>
              <a:gd name="connsiteY9" fmla="*/ 488650 h 2321491"/>
              <a:gd name="connsiteX10" fmla="*/ 3509605 w 3509623"/>
              <a:gd name="connsiteY10" fmla="*/ 1203940 h 2321491"/>
              <a:gd name="connsiteX0" fmla="*/ 0 w 1391424"/>
              <a:gd name="connsiteY0" fmla="*/ 2321491 h 2321491"/>
              <a:gd name="connsiteX1" fmla="*/ 446606 w 1391424"/>
              <a:gd name="connsiteY1" fmla="*/ 2241214 h 2321491"/>
              <a:gd name="connsiteX2" fmla="*/ 842206 w 1391424"/>
              <a:gd name="connsiteY2" fmla="*/ 2086229 h 2321491"/>
              <a:gd name="connsiteX3" fmla="*/ 990855 w 1391424"/>
              <a:gd name="connsiteY3" fmla="*/ 1901755 h 2321491"/>
              <a:gd name="connsiteX4" fmla="*/ 1165063 w 1391424"/>
              <a:gd name="connsiteY4" fmla="*/ 1533460 h 2321491"/>
              <a:gd name="connsiteX5" fmla="*/ 1246760 w 1391424"/>
              <a:gd name="connsiteY5" fmla="*/ 1180239 h 2321491"/>
              <a:gd name="connsiteX6" fmla="*/ 1267949 w 1391424"/>
              <a:gd name="connsiteY6" fmla="*/ 815112 h 2321491"/>
              <a:gd name="connsiteX7" fmla="*/ 1303556 w 1391424"/>
              <a:gd name="connsiteY7" fmla="*/ 394174 h 2321491"/>
              <a:gd name="connsiteX8" fmla="*/ 1323761 w 1391424"/>
              <a:gd name="connsiteY8" fmla="*/ 651 h 2321491"/>
              <a:gd name="connsiteX9" fmla="*/ 1374222 w 1391424"/>
              <a:gd name="connsiteY9" fmla="*/ 488650 h 2321491"/>
              <a:gd name="connsiteX10" fmla="*/ 1389403 w 1391424"/>
              <a:gd name="connsiteY10" fmla="*/ 1334569 h 2321491"/>
              <a:gd name="connsiteX0" fmla="*/ 0 w 1461762"/>
              <a:gd name="connsiteY0" fmla="*/ 2331540 h 2331540"/>
              <a:gd name="connsiteX1" fmla="*/ 516944 w 1461762"/>
              <a:gd name="connsiteY1" fmla="*/ 2241214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6944 w 1461762"/>
              <a:gd name="connsiteY1" fmla="*/ 2266335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1919 w 1461762"/>
              <a:gd name="connsiteY1" fmla="*/ 2256287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38287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762"/>
              <a:gd name="connsiteY0" fmla="*/ 2331540 h 2331540"/>
              <a:gd name="connsiteX1" fmla="*/ 511919 w 1461762"/>
              <a:gd name="connsiteY1" fmla="*/ 2256287 h 2331540"/>
              <a:gd name="connsiteX2" fmla="*/ 912544 w 1461762"/>
              <a:gd name="connsiteY2" fmla="*/ 2086229 h 2331540"/>
              <a:gd name="connsiteX3" fmla="*/ 1061193 w 1461762"/>
              <a:gd name="connsiteY3" fmla="*/ 1901755 h 2331540"/>
              <a:gd name="connsiteX4" fmla="*/ 1235401 w 1461762"/>
              <a:gd name="connsiteY4" fmla="*/ 1533460 h 2331540"/>
              <a:gd name="connsiteX5" fmla="*/ 1317098 w 1461762"/>
              <a:gd name="connsiteY5" fmla="*/ 1180239 h 2331540"/>
              <a:gd name="connsiteX6" fmla="*/ 1358384 w 1461762"/>
              <a:gd name="connsiteY6" fmla="*/ 815112 h 2331540"/>
              <a:gd name="connsiteX7" fmla="*/ 1373894 w 1461762"/>
              <a:gd name="connsiteY7" fmla="*/ 394174 h 2331540"/>
              <a:gd name="connsiteX8" fmla="*/ 1394099 w 1461762"/>
              <a:gd name="connsiteY8" fmla="*/ 651 h 2331540"/>
              <a:gd name="connsiteX9" fmla="*/ 1444560 w 1461762"/>
              <a:gd name="connsiteY9" fmla="*/ 488650 h 2331540"/>
              <a:gd name="connsiteX10" fmla="*/ 1459741 w 1461762"/>
              <a:gd name="connsiteY10" fmla="*/ 1334569 h 2331540"/>
              <a:gd name="connsiteX0" fmla="*/ 0 w 1461328"/>
              <a:gd name="connsiteY0" fmla="*/ 2341570 h 2341570"/>
              <a:gd name="connsiteX1" fmla="*/ 511919 w 1461328"/>
              <a:gd name="connsiteY1" fmla="*/ 2266317 h 2341570"/>
              <a:gd name="connsiteX2" fmla="*/ 912544 w 1461328"/>
              <a:gd name="connsiteY2" fmla="*/ 2096259 h 2341570"/>
              <a:gd name="connsiteX3" fmla="*/ 1061193 w 1461328"/>
              <a:gd name="connsiteY3" fmla="*/ 1911785 h 2341570"/>
              <a:gd name="connsiteX4" fmla="*/ 1235401 w 1461328"/>
              <a:gd name="connsiteY4" fmla="*/ 1543490 h 2341570"/>
              <a:gd name="connsiteX5" fmla="*/ 1317098 w 1461328"/>
              <a:gd name="connsiteY5" fmla="*/ 1190269 h 2341570"/>
              <a:gd name="connsiteX6" fmla="*/ 1358384 w 1461328"/>
              <a:gd name="connsiteY6" fmla="*/ 825142 h 2341570"/>
              <a:gd name="connsiteX7" fmla="*/ 1373894 w 1461328"/>
              <a:gd name="connsiteY7" fmla="*/ 404204 h 2341570"/>
              <a:gd name="connsiteX8" fmla="*/ 1424244 w 1461328"/>
              <a:gd name="connsiteY8" fmla="*/ 633 h 2341570"/>
              <a:gd name="connsiteX9" fmla="*/ 1444560 w 1461328"/>
              <a:gd name="connsiteY9" fmla="*/ 498680 h 2341570"/>
              <a:gd name="connsiteX10" fmla="*/ 1459741 w 1461328"/>
              <a:gd name="connsiteY10" fmla="*/ 1344599 h 2341570"/>
              <a:gd name="connsiteX0" fmla="*/ 0 w 1461328"/>
              <a:gd name="connsiteY0" fmla="*/ 2341498 h 2341498"/>
              <a:gd name="connsiteX1" fmla="*/ 511919 w 1461328"/>
              <a:gd name="connsiteY1" fmla="*/ 2266245 h 2341498"/>
              <a:gd name="connsiteX2" fmla="*/ 912544 w 1461328"/>
              <a:gd name="connsiteY2" fmla="*/ 2096187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912544 w 1461328"/>
              <a:gd name="connsiteY2" fmla="*/ 2096187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832157 w 1461328"/>
              <a:gd name="connsiteY2" fmla="*/ 2076090 h 2341498"/>
              <a:gd name="connsiteX3" fmla="*/ 1061193 w 1461328"/>
              <a:gd name="connsiteY3" fmla="*/ 1911713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61328"/>
              <a:gd name="connsiteY0" fmla="*/ 2341498 h 2341498"/>
              <a:gd name="connsiteX1" fmla="*/ 491822 w 1461328"/>
              <a:gd name="connsiteY1" fmla="*/ 2226052 h 2341498"/>
              <a:gd name="connsiteX2" fmla="*/ 832157 w 1461328"/>
              <a:gd name="connsiteY2" fmla="*/ 2076090 h 2341498"/>
              <a:gd name="connsiteX3" fmla="*/ 1031048 w 1461328"/>
              <a:gd name="connsiteY3" fmla="*/ 1921761 h 2341498"/>
              <a:gd name="connsiteX4" fmla="*/ 1235401 w 1461328"/>
              <a:gd name="connsiteY4" fmla="*/ 1543418 h 2341498"/>
              <a:gd name="connsiteX5" fmla="*/ 1317098 w 1461328"/>
              <a:gd name="connsiteY5" fmla="*/ 1190197 h 2341498"/>
              <a:gd name="connsiteX6" fmla="*/ 1358384 w 1461328"/>
              <a:gd name="connsiteY6" fmla="*/ 825070 h 2341498"/>
              <a:gd name="connsiteX7" fmla="*/ 1399015 w 1461328"/>
              <a:gd name="connsiteY7" fmla="*/ 409156 h 2341498"/>
              <a:gd name="connsiteX8" fmla="*/ 1424244 w 1461328"/>
              <a:gd name="connsiteY8" fmla="*/ 561 h 2341498"/>
              <a:gd name="connsiteX9" fmla="*/ 1444560 w 1461328"/>
              <a:gd name="connsiteY9" fmla="*/ 498608 h 2341498"/>
              <a:gd name="connsiteX10" fmla="*/ 1459741 w 1461328"/>
              <a:gd name="connsiteY10" fmla="*/ 1344527 h 2341498"/>
              <a:gd name="connsiteX0" fmla="*/ 0 w 1471376"/>
              <a:gd name="connsiteY0" fmla="*/ 2291256 h 2291256"/>
              <a:gd name="connsiteX1" fmla="*/ 501870 w 1471376"/>
              <a:gd name="connsiteY1" fmla="*/ 2226052 h 2291256"/>
              <a:gd name="connsiteX2" fmla="*/ 842205 w 1471376"/>
              <a:gd name="connsiteY2" fmla="*/ 2076090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471376"/>
              <a:gd name="connsiteY0" fmla="*/ 2291256 h 2291256"/>
              <a:gd name="connsiteX1" fmla="*/ 501870 w 1471376"/>
              <a:gd name="connsiteY1" fmla="*/ 2226052 h 2291256"/>
              <a:gd name="connsiteX2" fmla="*/ 844311 w 1471376"/>
              <a:gd name="connsiteY2" fmla="*/ 2129892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471376"/>
              <a:gd name="connsiteY0" fmla="*/ 2291256 h 2291256"/>
              <a:gd name="connsiteX1" fmla="*/ 498893 w 1471376"/>
              <a:gd name="connsiteY1" fmla="*/ 2258825 h 2291256"/>
              <a:gd name="connsiteX2" fmla="*/ 844311 w 1471376"/>
              <a:gd name="connsiteY2" fmla="*/ 2129892 h 2291256"/>
              <a:gd name="connsiteX3" fmla="*/ 1041096 w 1471376"/>
              <a:gd name="connsiteY3" fmla="*/ 1921761 h 2291256"/>
              <a:gd name="connsiteX4" fmla="*/ 1245449 w 1471376"/>
              <a:gd name="connsiteY4" fmla="*/ 1543418 h 2291256"/>
              <a:gd name="connsiteX5" fmla="*/ 1327146 w 1471376"/>
              <a:gd name="connsiteY5" fmla="*/ 1190197 h 2291256"/>
              <a:gd name="connsiteX6" fmla="*/ 1368432 w 1471376"/>
              <a:gd name="connsiteY6" fmla="*/ 825070 h 2291256"/>
              <a:gd name="connsiteX7" fmla="*/ 1409063 w 1471376"/>
              <a:gd name="connsiteY7" fmla="*/ 409156 h 2291256"/>
              <a:gd name="connsiteX8" fmla="*/ 1434292 w 1471376"/>
              <a:gd name="connsiteY8" fmla="*/ 561 h 2291256"/>
              <a:gd name="connsiteX9" fmla="*/ 1454608 w 1471376"/>
              <a:gd name="connsiteY9" fmla="*/ 498608 h 2291256"/>
              <a:gd name="connsiteX10" fmla="*/ 1469789 w 1471376"/>
              <a:gd name="connsiteY10" fmla="*/ 1344527 h 2291256"/>
              <a:gd name="connsiteX0" fmla="*/ 0 w 1516279"/>
              <a:gd name="connsiteY0" fmla="*/ 2328252 h 2328252"/>
              <a:gd name="connsiteX1" fmla="*/ 543796 w 1516279"/>
              <a:gd name="connsiteY1" fmla="*/ 2258825 h 2328252"/>
              <a:gd name="connsiteX2" fmla="*/ 889214 w 1516279"/>
              <a:gd name="connsiteY2" fmla="*/ 2129892 h 2328252"/>
              <a:gd name="connsiteX3" fmla="*/ 1085999 w 1516279"/>
              <a:gd name="connsiteY3" fmla="*/ 1921761 h 2328252"/>
              <a:gd name="connsiteX4" fmla="*/ 1290352 w 1516279"/>
              <a:gd name="connsiteY4" fmla="*/ 1543418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290352 w 1516279"/>
              <a:gd name="connsiteY4" fmla="*/ 1543418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323456 w 1516279"/>
              <a:gd name="connsiteY4" fmla="*/ 1544729 h 2328252"/>
              <a:gd name="connsiteX5" fmla="*/ 1372049 w 1516279"/>
              <a:gd name="connsiteY5" fmla="*/ 1190197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2 h 2328252"/>
              <a:gd name="connsiteX1" fmla="*/ 543796 w 1516279"/>
              <a:gd name="connsiteY1" fmla="*/ 2258825 h 2328252"/>
              <a:gd name="connsiteX2" fmla="*/ 889214 w 1516279"/>
              <a:gd name="connsiteY2" fmla="*/ 2129892 h 2328252"/>
              <a:gd name="connsiteX3" fmla="*/ 1116205 w 1516279"/>
              <a:gd name="connsiteY3" fmla="*/ 1971204 h 2328252"/>
              <a:gd name="connsiteX4" fmla="*/ 1323456 w 1516279"/>
              <a:gd name="connsiteY4" fmla="*/ 1544729 h 2328252"/>
              <a:gd name="connsiteX5" fmla="*/ 1412278 w 1516279"/>
              <a:gd name="connsiteY5" fmla="*/ 1187681 h 2328252"/>
              <a:gd name="connsiteX6" fmla="*/ 1413335 w 1516279"/>
              <a:gd name="connsiteY6" fmla="*/ 825070 h 2328252"/>
              <a:gd name="connsiteX7" fmla="*/ 1453966 w 1516279"/>
              <a:gd name="connsiteY7" fmla="*/ 409156 h 2328252"/>
              <a:gd name="connsiteX8" fmla="*/ 1479195 w 1516279"/>
              <a:gd name="connsiteY8" fmla="*/ 561 h 2328252"/>
              <a:gd name="connsiteX9" fmla="*/ 1499511 w 1516279"/>
              <a:gd name="connsiteY9" fmla="*/ 498608 h 2328252"/>
              <a:gd name="connsiteX10" fmla="*/ 1514692 w 1516279"/>
              <a:gd name="connsiteY10" fmla="*/ 1344527 h 2328252"/>
              <a:gd name="connsiteX0" fmla="*/ 0 w 1516279"/>
              <a:gd name="connsiteY0" fmla="*/ 2328251 h 2328251"/>
              <a:gd name="connsiteX1" fmla="*/ 543796 w 1516279"/>
              <a:gd name="connsiteY1" fmla="*/ 2258824 h 2328251"/>
              <a:gd name="connsiteX2" fmla="*/ 889214 w 1516279"/>
              <a:gd name="connsiteY2" fmla="*/ 2129891 h 2328251"/>
              <a:gd name="connsiteX3" fmla="*/ 1116205 w 1516279"/>
              <a:gd name="connsiteY3" fmla="*/ 1971203 h 2328251"/>
              <a:gd name="connsiteX4" fmla="*/ 1323456 w 1516279"/>
              <a:gd name="connsiteY4" fmla="*/ 1544728 h 2328251"/>
              <a:gd name="connsiteX5" fmla="*/ 1412278 w 1516279"/>
              <a:gd name="connsiteY5" fmla="*/ 1187680 h 2328251"/>
              <a:gd name="connsiteX6" fmla="*/ 1451754 w 1516279"/>
              <a:gd name="connsiteY6" fmla="*/ 820714 h 2328251"/>
              <a:gd name="connsiteX7" fmla="*/ 1453966 w 1516279"/>
              <a:gd name="connsiteY7" fmla="*/ 409155 h 2328251"/>
              <a:gd name="connsiteX8" fmla="*/ 1479195 w 1516279"/>
              <a:gd name="connsiteY8" fmla="*/ 560 h 2328251"/>
              <a:gd name="connsiteX9" fmla="*/ 1499511 w 1516279"/>
              <a:gd name="connsiteY9" fmla="*/ 498607 h 2328251"/>
              <a:gd name="connsiteX10" fmla="*/ 1514692 w 1516279"/>
              <a:gd name="connsiteY10" fmla="*/ 1344526 h 2328251"/>
              <a:gd name="connsiteX0" fmla="*/ 0 w 1554784"/>
              <a:gd name="connsiteY0" fmla="*/ 2328251 h 2328251"/>
              <a:gd name="connsiteX1" fmla="*/ 543796 w 1554784"/>
              <a:gd name="connsiteY1" fmla="*/ 2258824 h 2328251"/>
              <a:gd name="connsiteX2" fmla="*/ 889214 w 1554784"/>
              <a:gd name="connsiteY2" fmla="*/ 2129891 h 2328251"/>
              <a:gd name="connsiteX3" fmla="*/ 1116205 w 1554784"/>
              <a:gd name="connsiteY3" fmla="*/ 1971203 h 2328251"/>
              <a:gd name="connsiteX4" fmla="*/ 1323456 w 1554784"/>
              <a:gd name="connsiteY4" fmla="*/ 1544728 h 2328251"/>
              <a:gd name="connsiteX5" fmla="*/ 1412278 w 1554784"/>
              <a:gd name="connsiteY5" fmla="*/ 1187680 h 2328251"/>
              <a:gd name="connsiteX6" fmla="*/ 1451754 w 1554784"/>
              <a:gd name="connsiteY6" fmla="*/ 820714 h 2328251"/>
              <a:gd name="connsiteX7" fmla="*/ 1453966 w 1554784"/>
              <a:gd name="connsiteY7" fmla="*/ 409155 h 2328251"/>
              <a:gd name="connsiteX8" fmla="*/ 1479195 w 1554784"/>
              <a:gd name="connsiteY8" fmla="*/ 560 h 2328251"/>
              <a:gd name="connsiteX9" fmla="*/ 1499511 w 1554784"/>
              <a:gd name="connsiteY9" fmla="*/ 498607 h 2328251"/>
              <a:gd name="connsiteX10" fmla="*/ 1554169 w 1554784"/>
              <a:gd name="connsiteY10" fmla="*/ 1463541 h 232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4784" h="2328251">
                <a:moveTo>
                  <a:pt x="0" y="2328251"/>
                </a:moveTo>
                <a:cubicBezTo>
                  <a:pt x="307968" y="2324938"/>
                  <a:pt x="395594" y="2291884"/>
                  <a:pt x="543796" y="2258824"/>
                </a:cubicBezTo>
                <a:cubicBezTo>
                  <a:pt x="691998" y="2225764"/>
                  <a:pt x="793813" y="2177828"/>
                  <a:pt x="889214" y="2129891"/>
                </a:cubicBezTo>
                <a:cubicBezTo>
                  <a:pt x="984615" y="2081954"/>
                  <a:pt x="1043831" y="2068730"/>
                  <a:pt x="1116205" y="1971203"/>
                </a:cubicBezTo>
                <a:cubicBezTo>
                  <a:pt x="1188579" y="1873676"/>
                  <a:pt x="1274111" y="1675315"/>
                  <a:pt x="1323456" y="1544728"/>
                </a:cubicBezTo>
                <a:cubicBezTo>
                  <a:pt x="1372801" y="1414141"/>
                  <a:pt x="1390895" y="1308349"/>
                  <a:pt x="1412278" y="1187680"/>
                </a:cubicBezTo>
                <a:cubicBezTo>
                  <a:pt x="1433661" y="1067011"/>
                  <a:pt x="1444806" y="950468"/>
                  <a:pt x="1451754" y="820714"/>
                </a:cubicBezTo>
                <a:cubicBezTo>
                  <a:pt x="1458702" y="690960"/>
                  <a:pt x="1449393" y="545847"/>
                  <a:pt x="1453966" y="409155"/>
                </a:cubicBezTo>
                <a:cubicBezTo>
                  <a:pt x="1458539" y="272463"/>
                  <a:pt x="1471604" y="-14349"/>
                  <a:pt x="1479195" y="560"/>
                </a:cubicBezTo>
                <a:cubicBezTo>
                  <a:pt x="1486786" y="15469"/>
                  <a:pt x="1487015" y="254777"/>
                  <a:pt x="1499511" y="498607"/>
                </a:cubicBezTo>
                <a:cubicBezTo>
                  <a:pt x="1512007" y="742437"/>
                  <a:pt x="1560795" y="1282980"/>
                  <a:pt x="1554169" y="1463541"/>
                </a:cubicBezTo>
              </a:path>
            </a:pathLst>
          </a:custGeom>
          <a:noFill/>
          <a:ln w="53975">
            <a:solidFill>
              <a:srgbClr val="FFD555">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3628DDB-FC91-858F-DAD5-75080197E74F}"/>
              </a:ext>
            </a:extLst>
          </p:cNvPr>
          <p:cNvSpPr/>
          <p:nvPr/>
        </p:nvSpPr>
        <p:spPr>
          <a:xfrm rot="1452342" flipV="1">
            <a:off x="5817535" y="1695050"/>
            <a:ext cx="778316" cy="55901"/>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noProof="0" dirty="0"/>
          </a:p>
        </p:txBody>
      </p:sp>
      <p:pic>
        <p:nvPicPr>
          <p:cNvPr id="38" name="Picture 37">
            <a:extLst>
              <a:ext uri="{FF2B5EF4-FFF2-40B4-BE49-F238E27FC236}">
                <a16:creationId xmlns:a16="http://schemas.microsoft.com/office/drawing/2014/main" id="{CDCF63CD-945E-7C5E-8EE3-942A3FAAC8C0}"/>
              </a:ext>
            </a:extLst>
          </p:cNvPr>
          <p:cNvPicPr>
            <a:picLocks noChangeAspect="1"/>
          </p:cNvPicPr>
          <p:nvPr/>
        </p:nvPicPr>
        <p:blipFill>
          <a:blip r:embed="rId6">
            <a:extLst>
              <a:ext uri="{28A0092B-C50C-407E-A947-70E740481C1C}">
                <a14:useLocalDpi xmlns:a14="http://schemas.microsoft.com/office/drawing/2010/main" val="0"/>
              </a:ext>
            </a:extLst>
          </a:blip>
          <a:srcRect l="7148" t="2743" r="-379"/>
          <a:stretch/>
        </p:blipFill>
        <p:spPr>
          <a:xfrm>
            <a:off x="7914737" y="98184"/>
            <a:ext cx="3941987" cy="3456807"/>
          </a:xfrm>
          <a:prstGeom prst="rect">
            <a:avLst/>
          </a:prstGeom>
        </p:spPr>
      </p:pic>
      <p:pic>
        <p:nvPicPr>
          <p:cNvPr id="40" name="Picture 39" descr="A graph of a function&#10;&#10;Description automatically generated">
            <a:extLst>
              <a:ext uri="{FF2B5EF4-FFF2-40B4-BE49-F238E27FC236}">
                <a16:creationId xmlns:a16="http://schemas.microsoft.com/office/drawing/2014/main" id="{CF14EDA1-5B7B-91F2-E1A5-20B4DB9439B8}"/>
              </a:ext>
            </a:extLst>
          </p:cNvPr>
          <p:cNvPicPr>
            <a:picLocks noChangeAspect="1"/>
          </p:cNvPicPr>
          <p:nvPr/>
        </p:nvPicPr>
        <p:blipFill>
          <a:blip r:embed="rId7">
            <a:extLst>
              <a:ext uri="{28A0092B-C50C-407E-A947-70E740481C1C}">
                <a14:useLocalDpi xmlns:a14="http://schemas.microsoft.com/office/drawing/2010/main" val="0"/>
              </a:ext>
            </a:extLst>
          </a:blip>
          <a:srcRect t="6480"/>
          <a:stretch/>
        </p:blipFill>
        <p:spPr>
          <a:xfrm>
            <a:off x="4102829" y="3421840"/>
            <a:ext cx="4068069" cy="3329388"/>
          </a:xfrm>
          <a:prstGeom prst="rect">
            <a:avLst/>
          </a:prstGeom>
        </p:spPr>
      </p:pic>
    </p:spTree>
    <p:extLst>
      <p:ext uri="{BB962C8B-B14F-4D97-AF65-F5344CB8AC3E}">
        <p14:creationId xmlns:p14="http://schemas.microsoft.com/office/powerpoint/2010/main" val="259901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59259E-6 L 0.09075 0.15764 " pathEditMode="relative" rAng="0" ptsTypes="AA">
                                      <p:cBhvr>
                                        <p:cTn id="6" dur="2000" fill="hold"/>
                                        <p:tgtEl>
                                          <p:spTgt spid="3"/>
                                        </p:tgtEl>
                                        <p:attrNameLst>
                                          <p:attrName>ppt_x</p:attrName>
                                          <p:attrName>ppt_y</p:attrName>
                                        </p:attrNameLst>
                                      </p:cBhvr>
                                      <p:rCtr x="4531" y="7870"/>
                                    </p:animMotion>
                                  </p:childTnLst>
                                </p:cTn>
                              </p:par>
                              <p:par>
                                <p:cTn id="7" presetID="22" presetClass="entr" presetSubtype="2"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wipe(right)">
                                      <p:cBhvr>
                                        <p:cTn id="9" dur="2000"/>
                                        <p:tgtEl>
                                          <p:spTgt spid="3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20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C103F1-2069-107D-5D1C-D20170C46D69}"/>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3691672B-C5ED-3C05-D2E6-E9C88698540B}"/>
              </a:ext>
            </a:extLst>
          </p:cNvPr>
          <p:cNvSpPr>
            <a:spLocks noGrp="1"/>
          </p:cNvSpPr>
          <p:nvPr>
            <p:ph type="body" sz="quarter" idx="11"/>
          </p:nvPr>
        </p:nvSpPr>
        <p:spPr/>
        <p:txBody>
          <a:bodyPr>
            <a:normAutofit lnSpcReduction="10000"/>
          </a:bodyPr>
          <a:lstStyle/>
          <a:p>
            <a:r>
              <a:rPr lang="en-US" noProof="0" dirty="0"/>
              <a:t>WVD in resonance crossing </a:t>
            </a:r>
          </a:p>
        </p:txBody>
      </p:sp>
      <p:sp>
        <p:nvSpPr>
          <p:cNvPr id="4" name="Slide Number Placeholder 3">
            <a:extLst>
              <a:ext uri="{FF2B5EF4-FFF2-40B4-BE49-F238E27FC236}">
                <a16:creationId xmlns:a16="http://schemas.microsoft.com/office/drawing/2014/main" id="{0460A8A8-791E-9CFF-03F8-AE641E2CCD9D}"/>
              </a:ext>
            </a:extLst>
          </p:cNvPr>
          <p:cNvSpPr>
            <a:spLocks noGrp="1"/>
          </p:cNvSpPr>
          <p:nvPr>
            <p:ph type="sldNum" sz="quarter" idx="14"/>
          </p:nvPr>
        </p:nvSpPr>
        <p:spPr/>
        <p:txBody>
          <a:bodyPr/>
          <a:lstStyle/>
          <a:p>
            <a:fld id="{0EEBFCD7-29E6-4DFE-8E20-64791BD90B44}" type="slidenum">
              <a:rPr lang="en-US" noProof="0" smtClean="0"/>
              <a:pPr/>
              <a:t>19</a:t>
            </a:fld>
            <a:endParaRPr lang="en-US" noProof="0" dirty="0"/>
          </a:p>
        </p:txBody>
      </p:sp>
      <mc:AlternateContent xmlns:mc="http://schemas.openxmlformats.org/markup-compatibility/2006" xmlns:a14="http://schemas.microsoft.com/office/drawing/2010/main">
        <mc:Choice Requires="a14">
          <p:sp>
            <p:nvSpPr>
              <p:cNvPr id="12" name="CasellaDiTesto 13">
                <a:extLst>
                  <a:ext uri="{FF2B5EF4-FFF2-40B4-BE49-F238E27FC236}">
                    <a16:creationId xmlns:a16="http://schemas.microsoft.com/office/drawing/2014/main" id="{986E3DED-3E83-3203-61DD-729B36F30CD9}"/>
                  </a:ext>
                </a:extLst>
              </p:cNvPr>
              <p:cNvSpPr txBox="1"/>
              <p:nvPr/>
            </p:nvSpPr>
            <p:spPr>
              <a:xfrm>
                <a:off x="2509669" y="1741367"/>
                <a:ext cx="5000625" cy="704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𝒫</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𝜔</m:t>
                          </m:r>
                        </m:sub>
                      </m:sSub>
                      <m:d>
                        <m:dPr>
                          <m:begChr m:val="["/>
                          <m:endChr m:val="]"/>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𝑔</m:t>
                          </m:r>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e>
                      </m:d>
                      <m:r>
                        <a:rPr lang="en-US" i="1" noProof="0" smtClean="0">
                          <a:latin typeface="Cambria Math" panose="02040503050406030204" pitchFamily="18" charset="0"/>
                          <a:ea typeface="Cambria Math" panose="02040503050406030204" pitchFamily="18" charset="0"/>
                        </a:rPr>
                        <m:t>= </m:t>
                      </m:r>
                      <m:nary>
                        <m:naryPr>
                          <m:ctrlPr>
                            <a:rPr lang="en-US" i="1" noProof="0" smtClean="0">
                              <a:latin typeface="Cambria Math" panose="02040503050406030204" pitchFamily="18" charset="0"/>
                              <a:ea typeface="Cambria Math" panose="02040503050406030204" pitchFamily="18" charset="0"/>
                            </a:rPr>
                          </m:ctrlPr>
                        </m:naryPr>
                        <m:sub>
                          <m:r>
                            <m:rPr>
                              <m:brk m:alnAt="23"/>
                            </m:rPr>
                            <a:rPr lang="en-US" i="1" noProof="0" smtClean="0">
                              <a:latin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m:t>
                          </m:r>
                        </m:sub>
                        <m:sup>
                          <m:r>
                            <a:rPr lang="en-US" i="1" noProof="0" smtClean="0">
                              <a:latin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m:t>
                          </m:r>
                        </m:sup>
                        <m:e>
                          <m:r>
                            <a:rPr lang="en-US" i="1" noProof="0" smtClean="0">
                              <a:latin typeface="Cambria Math" panose="02040503050406030204" pitchFamily="18" charset="0"/>
                            </a:rPr>
                            <m:t>𝑔</m:t>
                          </m:r>
                          <m:d>
                            <m:dPr>
                              <m:ctrlPr>
                                <a:rPr lang="en-US" i="1" noProof="0" smtClean="0">
                                  <a:latin typeface="Cambria Math" panose="02040503050406030204" pitchFamily="18" charset="0"/>
                                </a:rPr>
                              </m:ctrlPr>
                            </m:dPr>
                            <m:e>
                              <m:r>
                                <a:rPr lang="en-US" i="1" noProof="0" smtClean="0">
                                  <a:latin typeface="Cambria Math" panose="02040503050406030204" pitchFamily="18" charset="0"/>
                                </a:rPr>
                                <m:t>𝑡</m:t>
                              </m:r>
                              <m:r>
                                <a:rPr lang="en-US"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𝜏</m:t>
                                  </m:r>
                                </m:num>
                                <m:den>
                                  <m:r>
                                    <a:rPr lang="en-US" i="1" noProof="0" smtClean="0">
                                      <a:latin typeface="Cambria Math" panose="02040503050406030204" pitchFamily="18" charset="0"/>
                                    </a:rPr>
                                    <m:t>2</m:t>
                                  </m:r>
                                </m:den>
                              </m:f>
                            </m:e>
                          </m:d>
                          <m:r>
                            <a:rPr lang="en-US" i="1" noProof="0" smtClean="0">
                              <a:latin typeface="Cambria Math" panose="02040503050406030204" pitchFamily="18" charset="0"/>
                            </a:rPr>
                            <m:t> </m:t>
                          </m:r>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rPr>
                                <m:t>𝑔</m:t>
                              </m:r>
                            </m:e>
                            <m:sup>
                              <m:r>
                                <a:rPr lang="en-US" i="1" noProof="0" smtClean="0">
                                  <a:latin typeface="Cambria Math" panose="02040503050406030204" pitchFamily="18" charset="0"/>
                                </a:rPr>
                                <m:t>∗</m:t>
                              </m:r>
                            </m:sup>
                          </m:sSup>
                          <m:d>
                            <m:dPr>
                              <m:ctrlPr>
                                <a:rPr lang="en-US" i="1" noProof="0" smtClean="0">
                                  <a:latin typeface="Cambria Math" panose="02040503050406030204" pitchFamily="18" charset="0"/>
                                </a:rPr>
                              </m:ctrlPr>
                            </m:dPr>
                            <m:e>
                              <m:r>
                                <a:rPr lang="en-US" i="1" noProof="0" smtClean="0">
                                  <a:latin typeface="Cambria Math" panose="02040503050406030204" pitchFamily="18" charset="0"/>
                                </a:rPr>
                                <m:t>𝑡</m:t>
                              </m:r>
                              <m:r>
                                <a:rPr lang="en-US"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𝜏</m:t>
                                  </m:r>
                                </m:num>
                                <m:den>
                                  <m:r>
                                    <a:rPr lang="en-US" i="1" noProof="0" smtClean="0">
                                      <a:latin typeface="Cambria Math" panose="02040503050406030204" pitchFamily="18" charset="0"/>
                                    </a:rPr>
                                    <m:t>2</m:t>
                                  </m:r>
                                </m:den>
                              </m:f>
                            </m:e>
                          </m:d>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𝑒</m:t>
                              </m:r>
                            </m:e>
                            <m:sup>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𝑖</m:t>
                              </m:r>
                              <m:r>
                                <a:rPr lang="en-US" i="1" noProof="0" smtClean="0">
                                  <a:latin typeface="Cambria Math" panose="02040503050406030204" pitchFamily="18" charset="0"/>
                                  <a:ea typeface="Cambria Math" panose="02040503050406030204" pitchFamily="18" charset="0"/>
                                </a:rPr>
                                <m:t>𝜔𝜏</m:t>
                              </m:r>
                            </m:sup>
                          </m:sSup>
                          <m:r>
                            <a:rPr lang="en-US" i="1" noProof="0" smtClean="0">
                              <a:latin typeface="Cambria Math" panose="02040503050406030204" pitchFamily="18" charset="0"/>
                              <a:ea typeface="Cambria Math" panose="02040503050406030204" pitchFamily="18" charset="0"/>
                            </a:rPr>
                            <m:t>𝑑</m:t>
                          </m:r>
                          <m:r>
                            <a:rPr lang="en-US" i="1" noProof="0" smtClean="0">
                              <a:latin typeface="Cambria Math" panose="02040503050406030204" pitchFamily="18" charset="0"/>
                              <a:ea typeface="Cambria Math" panose="02040503050406030204" pitchFamily="18" charset="0"/>
                            </a:rPr>
                            <m:t>𝜏</m:t>
                          </m:r>
                        </m:e>
                      </m:nary>
                    </m:oMath>
                  </m:oMathPara>
                </a14:m>
                <a:endParaRPr lang="en-US" noProof="0" dirty="0"/>
              </a:p>
            </p:txBody>
          </p:sp>
        </mc:Choice>
        <mc:Fallback xmlns="">
          <p:sp>
            <p:nvSpPr>
              <p:cNvPr id="12" name="CasellaDiTesto 13">
                <a:extLst>
                  <a:ext uri="{FF2B5EF4-FFF2-40B4-BE49-F238E27FC236}">
                    <a16:creationId xmlns:a16="http://schemas.microsoft.com/office/drawing/2014/main" id="{986E3DED-3E83-3203-61DD-729B36F30CD9}"/>
                  </a:ext>
                </a:extLst>
              </p:cNvPr>
              <p:cNvSpPr txBox="1">
                <a:spLocks noRot="1" noChangeAspect="1" noMove="1" noResize="1" noEditPoints="1" noAdjustHandles="1" noChangeArrowheads="1" noChangeShapeType="1" noTextEdit="1"/>
              </p:cNvSpPr>
              <p:nvPr/>
            </p:nvSpPr>
            <p:spPr>
              <a:xfrm>
                <a:off x="2509669" y="1741367"/>
                <a:ext cx="5000625" cy="7045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sellaDiTesto 57">
                <a:extLst>
                  <a:ext uri="{FF2B5EF4-FFF2-40B4-BE49-F238E27FC236}">
                    <a16:creationId xmlns:a16="http://schemas.microsoft.com/office/drawing/2014/main" id="{C7FFB0E7-5105-232A-B7F3-FDBE4694A32A}"/>
                  </a:ext>
                </a:extLst>
              </p:cNvPr>
              <p:cNvSpPr txBox="1"/>
              <p:nvPr/>
            </p:nvSpPr>
            <p:spPr>
              <a:xfrm>
                <a:off x="2450257" y="4453267"/>
                <a:ext cx="4828221" cy="7357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noProof="0" smtClean="0">
                              <a:latin typeface="Cambria Math" panose="02040503050406030204" pitchFamily="18" charset="0"/>
                              <a:ea typeface="Cambria Math" panose="02040503050406030204" pitchFamily="18" charset="0"/>
                            </a:rPr>
                          </m:ctrlPr>
                        </m:sSubPr>
                        <m:e>
                          <m:r>
                            <a:rPr lang="en-US" i="1" noProof="0" smtClean="0">
                              <a:latin typeface="Cambria Math" panose="02040503050406030204" pitchFamily="18" charset="0"/>
                              <a:ea typeface="Cambria Math" panose="02040503050406030204" pitchFamily="18" charset="0"/>
                            </a:rPr>
                            <m:t> </m:t>
                          </m:r>
                          <m:r>
                            <a:rPr lang="en-US" i="1" noProof="0" smtClean="0">
                              <a:latin typeface="Cambria Math" panose="02040503050406030204" pitchFamily="18" charset="0"/>
                              <a:ea typeface="Cambria Math" panose="02040503050406030204" pitchFamily="18" charset="0"/>
                            </a:rPr>
                            <m:t>𝒫</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𝜔</m:t>
                          </m:r>
                        </m:sub>
                      </m:sSub>
                      <m:d>
                        <m:dPr>
                          <m:begChr m:val="["/>
                          <m:endChr m:val="]"/>
                          <m:ctrlPr>
                            <a:rPr lang="en-US" i="1" noProof="0" smtClean="0">
                              <a:latin typeface="Cambria Math" panose="02040503050406030204" pitchFamily="18" charset="0"/>
                              <a:ea typeface="Cambria Math" panose="02040503050406030204" pitchFamily="18" charset="0"/>
                            </a:rPr>
                          </m:ctrlPr>
                        </m:dPr>
                        <m:e>
                          <m:sSubSup>
                            <m:sSubSupPr>
                              <m:ctrlPr>
                                <a:rPr lang="en-US" b="0"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𝜓</m:t>
                              </m:r>
                            </m:e>
                            <m:sub>
                              <m:r>
                                <a:rPr lang="en-US" b="0" i="1" noProof="0" smtClean="0">
                                  <a:latin typeface="Cambria Math" panose="02040503050406030204" pitchFamily="18" charset="0"/>
                                  <a:ea typeface="Cambria Math" panose="02040503050406030204" pitchFamily="18" charset="0"/>
                                </a:rPr>
                                <m:t>𝑢</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𝐺</m:t>
                              </m:r>
                            </m:sup>
                          </m:sSubSup>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e>
                      </m:d>
                      <m:r>
                        <a:rPr lang="en-US" b="0" i="1" noProof="0" smtClean="0">
                          <a:latin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r>
                            <a:rPr lang="en-US" i="1" noProof="0" smtClean="0">
                              <a:latin typeface="Cambria Math" panose="02040503050406030204" pitchFamily="18" charset="0"/>
                              <a:ea typeface="Cambria Math" panose="02040503050406030204" pitchFamily="18" charset="0"/>
                            </a:rPr>
                            <m:t>1</m:t>
                          </m:r>
                        </m:num>
                        <m:den>
                          <m:r>
                            <a:rPr lang="en-US" i="1" noProof="0" smtClean="0">
                              <a:latin typeface="Cambria Math" panose="02040503050406030204" pitchFamily="18" charset="0"/>
                              <a:ea typeface="Cambria Math" panose="02040503050406030204" pitchFamily="18" charset="0"/>
                            </a:rPr>
                            <m:t>𝜋</m:t>
                          </m:r>
                        </m:den>
                      </m:f>
                      <m:func>
                        <m:funcPr>
                          <m:ctrlPr>
                            <a:rPr lang="en-US" i="1" noProof="0" smtClean="0">
                              <a:latin typeface="Cambria Math" panose="02040503050406030204" pitchFamily="18" charset="0"/>
                              <a:ea typeface="Cambria Math" panose="02040503050406030204" pitchFamily="18" charset="0"/>
                            </a:rPr>
                          </m:ctrlPr>
                        </m:funcPr>
                        <m:fName>
                          <m:r>
                            <m:rPr>
                              <m:sty m:val="p"/>
                            </m:rPr>
                            <a:rPr lang="en-US" noProof="0" smtClean="0">
                              <a:latin typeface="Cambria Math" panose="02040503050406030204" pitchFamily="18" charset="0"/>
                              <a:ea typeface="Cambria Math" panose="02040503050406030204" pitchFamily="18" charset="0"/>
                            </a:rPr>
                            <m:t>exp</m:t>
                          </m:r>
                        </m:fName>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𝑢</m:t>
                                          </m:r>
                                        </m:e>
                                      </m:d>
                                    </m:e>
                                    <m:sup>
                                      <m:r>
                                        <a:rPr lang="en-US" i="1" noProof="0" smtClean="0">
                                          <a:latin typeface="Cambria Math" panose="02040503050406030204" pitchFamily="18" charset="0"/>
                                          <a:ea typeface="Cambria Math" panose="02040503050406030204" pitchFamily="18" charset="0"/>
                                        </a:rPr>
                                        <m:t>2</m:t>
                                      </m:r>
                                    </m:sup>
                                  </m:sSup>
                                </m:num>
                                <m:den>
                                  <m:r>
                                    <a:rPr lang="en-US" i="1" noProof="0" smtClean="0">
                                      <a:latin typeface="Cambria Math" panose="02040503050406030204" pitchFamily="18" charset="0"/>
                                      <a:ea typeface="Cambria Math" panose="02040503050406030204" pitchFamily="18" charset="0"/>
                                    </a:rPr>
                                    <m:t>2</m:t>
                                  </m:r>
                                  <m:sSubSup>
                                    <m:sSubSupPr>
                                      <m:ctrlPr>
                                        <a:rPr lang="en-US"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𝜎</m:t>
                                      </m:r>
                                    </m:e>
                                    <m:sub>
                                      <m:r>
                                        <a:rPr lang="en-US" i="1" noProof="0" smtClean="0">
                                          <a:latin typeface="Cambria Math" panose="02040503050406030204" pitchFamily="18" charset="0"/>
                                          <a:ea typeface="Cambria Math" panose="02040503050406030204" pitchFamily="18" charset="0"/>
                                        </a:rPr>
                                        <m:t>𝑡</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2</m:t>
                                      </m:r>
                                    </m:sup>
                                  </m:sSubSup>
                                </m:den>
                              </m:f>
                              <m:r>
                                <a:rPr lang="en-US" i="1" noProof="0" smtClean="0">
                                  <a:latin typeface="Cambria Math" panose="02040503050406030204" pitchFamily="18" charset="0"/>
                                  <a:ea typeface="Cambria Math" panose="02040503050406030204" pitchFamily="18" charset="0"/>
                                </a:rPr>
                                <m:t>−</m:t>
                              </m:r>
                              <m:f>
                                <m:fPr>
                                  <m:ctrlPr>
                                    <a:rPr lang="en-US"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𝜔</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𝜉</m:t>
                                          </m:r>
                                        </m:e>
                                      </m:d>
                                    </m:e>
                                    <m:sup>
                                      <m:r>
                                        <a:rPr lang="en-US" i="1" noProof="0" smtClean="0">
                                          <a:latin typeface="Cambria Math" panose="02040503050406030204" pitchFamily="18" charset="0"/>
                                          <a:ea typeface="Cambria Math" panose="02040503050406030204" pitchFamily="18" charset="0"/>
                                        </a:rPr>
                                        <m:t>2</m:t>
                                      </m:r>
                                    </m:sup>
                                  </m:sSup>
                                </m:num>
                                <m:den>
                                  <m:r>
                                    <a:rPr lang="en-US" i="1" noProof="0" smtClean="0">
                                      <a:latin typeface="Cambria Math" panose="02040503050406030204" pitchFamily="18" charset="0"/>
                                      <a:ea typeface="Cambria Math" panose="02040503050406030204" pitchFamily="18" charset="0"/>
                                    </a:rPr>
                                    <m:t>2</m:t>
                                  </m:r>
                                  <m:sSubSup>
                                    <m:sSubSupPr>
                                      <m:ctrlPr>
                                        <a:rPr lang="en-US" i="1" noProof="0" smtClean="0">
                                          <a:latin typeface="Cambria Math" panose="02040503050406030204" pitchFamily="18" charset="0"/>
                                          <a:ea typeface="Cambria Math" panose="02040503050406030204" pitchFamily="18" charset="0"/>
                                        </a:rPr>
                                      </m:ctrlPr>
                                    </m:sSubSupPr>
                                    <m:e>
                                      <m:r>
                                        <a:rPr lang="en-US" i="1" noProof="0" smtClean="0">
                                          <a:latin typeface="Cambria Math" panose="02040503050406030204" pitchFamily="18" charset="0"/>
                                          <a:ea typeface="Cambria Math" panose="02040503050406030204" pitchFamily="18" charset="0"/>
                                        </a:rPr>
                                        <m:t>𝜎</m:t>
                                      </m:r>
                                    </m:e>
                                    <m:sub>
                                      <m:r>
                                        <a:rPr lang="en-US" i="1" noProof="0" smtClean="0">
                                          <a:latin typeface="Cambria Math" panose="02040503050406030204" pitchFamily="18" charset="0"/>
                                          <a:ea typeface="Cambria Math" panose="02040503050406030204" pitchFamily="18" charset="0"/>
                                        </a:rPr>
                                        <m:t>𝜔</m:t>
                                      </m:r>
                                      <m:r>
                                        <a:rPr lang="en-US" i="1" noProof="0" smtClean="0">
                                          <a:latin typeface="Cambria Math" panose="02040503050406030204" pitchFamily="18" charset="0"/>
                                          <a:ea typeface="Cambria Math" panose="02040503050406030204" pitchFamily="18" charset="0"/>
                                        </a:rPr>
                                        <m:t>,</m:t>
                                      </m:r>
                                      <m:r>
                                        <a:rPr lang="en-US" i="1" noProof="0" smtClean="0">
                                          <a:latin typeface="Cambria Math" panose="02040503050406030204" pitchFamily="18" charset="0"/>
                                          <a:ea typeface="Cambria Math" panose="02040503050406030204" pitchFamily="18" charset="0"/>
                                        </a:rPr>
                                        <m:t>𝑠</m:t>
                                      </m:r>
                                    </m:sub>
                                    <m:sup>
                                      <m:r>
                                        <a:rPr lang="en-US" i="1" noProof="0" smtClean="0">
                                          <a:latin typeface="Cambria Math" panose="02040503050406030204" pitchFamily="18" charset="0"/>
                                          <a:ea typeface="Cambria Math" panose="02040503050406030204" pitchFamily="18" charset="0"/>
                                        </a:rPr>
                                        <m:t>2</m:t>
                                      </m:r>
                                    </m:sup>
                                  </m:sSubSup>
                                </m:den>
                              </m:f>
                            </m:e>
                          </m:d>
                        </m:e>
                      </m:func>
                    </m:oMath>
                  </m:oMathPara>
                </a14:m>
                <a:endParaRPr lang="en-US" noProof="0" dirty="0"/>
              </a:p>
            </p:txBody>
          </p:sp>
        </mc:Choice>
        <mc:Fallback xmlns="">
          <p:sp>
            <p:nvSpPr>
              <p:cNvPr id="14" name="CasellaDiTesto 57">
                <a:extLst>
                  <a:ext uri="{FF2B5EF4-FFF2-40B4-BE49-F238E27FC236}">
                    <a16:creationId xmlns:a16="http://schemas.microsoft.com/office/drawing/2014/main" id="{C7FFB0E7-5105-232A-B7F3-FDBE4694A32A}"/>
                  </a:ext>
                </a:extLst>
              </p:cNvPr>
              <p:cNvSpPr txBox="1">
                <a:spLocks noRot="1" noChangeAspect="1" noMove="1" noResize="1" noEditPoints="1" noAdjustHandles="1" noChangeArrowheads="1" noChangeShapeType="1" noTextEdit="1"/>
              </p:cNvSpPr>
              <p:nvPr/>
            </p:nvSpPr>
            <p:spPr>
              <a:xfrm>
                <a:off x="2450257" y="4453267"/>
                <a:ext cx="4828221" cy="7357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FB56429-89DB-DBCF-3026-2326D208A12B}"/>
                  </a:ext>
                </a:extLst>
              </p:cNvPr>
              <p:cNvSpPr txBox="1"/>
              <p:nvPr/>
            </p:nvSpPr>
            <p:spPr>
              <a:xfrm>
                <a:off x="2509669" y="1335485"/>
                <a:ext cx="5638656" cy="369332"/>
              </a:xfrm>
              <a:prstGeom prst="rect">
                <a:avLst/>
              </a:prstGeom>
              <a:noFill/>
            </p:spPr>
            <p:txBody>
              <a:bodyPr wrap="square" rtlCol="0">
                <a:spAutoFit/>
              </a:bodyPr>
              <a:lstStyle/>
              <a:p>
                <a:r>
                  <a:rPr lang="en-US" noProof="0" dirty="0">
                    <a:latin typeface="Aptos "/>
                  </a:rPr>
                  <a:t>The Wigner-Ville distribution for a complex signal </a:t>
                </a:r>
                <a14:m>
                  <m:oMath xmlns:m="http://schemas.openxmlformats.org/officeDocument/2006/math">
                    <m:r>
                      <a:rPr lang="en-US" i="1" noProof="0" smtClean="0">
                        <a:latin typeface="Cambria Math" panose="02040503050406030204" pitchFamily="18" charset="0"/>
                        <a:ea typeface="Cambria Math" panose="02040503050406030204" pitchFamily="18" charset="0"/>
                      </a:rPr>
                      <m:t>𝑔</m:t>
                    </m:r>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r>
                      <a:rPr lang="en-US" i="1" noProof="0" smtClean="0">
                        <a:latin typeface="Cambria Math" panose="02040503050406030204" pitchFamily="18" charset="0"/>
                        <a:ea typeface="Cambria Math" panose="02040503050406030204" pitchFamily="18" charset="0"/>
                      </a:rPr>
                      <m:t> </m:t>
                    </m:r>
                  </m:oMath>
                </a14:m>
                <a:r>
                  <a:rPr lang="en-US" noProof="0" dirty="0">
                    <a:latin typeface="Aptos "/>
                  </a:rPr>
                  <a:t>:</a:t>
                </a:r>
              </a:p>
            </p:txBody>
          </p:sp>
        </mc:Choice>
        <mc:Fallback xmlns="">
          <p:sp>
            <p:nvSpPr>
              <p:cNvPr id="15" name="TextBox 14">
                <a:extLst>
                  <a:ext uri="{FF2B5EF4-FFF2-40B4-BE49-F238E27FC236}">
                    <a16:creationId xmlns:a16="http://schemas.microsoft.com/office/drawing/2014/main" id="{AFB56429-89DB-DBCF-3026-2326D208A12B}"/>
                  </a:ext>
                </a:extLst>
              </p:cNvPr>
              <p:cNvSpPr txBox="1">
                <a:spLocks noRot="1" noChangeAspect="1" noMove="1" noResize="1" noEditPoints="1" noAdjustHandles="1" noChangeArrowheads="1" noChangeShapeType="1" noTextEdit="1"/>
              </p:cNvSpPr>
              <p:nvPr/>
            </p:nvSpPr>
            <p:spPr>
              <a:xfrm>
                <a:off x="2509669" y="1335485"/>
                <a:ext cx="5638656" cy="369332"/>
              </a:xfrm>
              <a:prstGeom prst="rect">
                <a:avLst/>
              </a:prstGeom>
              <a:blipFill>
                <a:blip r:embed="rId5"/>
                <a:stretch>
                  <a:fillRect l="-973" t="-6557" b="-2623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C29967B-BFAE-C27B-3381-2445001ECA94}"/>
              </a:ext>
            </a:extLst>
          </p:cNvPr>
          <p:cNvSpPr txBox="1"/>
          <p:nvPr/>
        </p:nvSpPr>
        <p:spPr>
          <a:xfrm>
            <a:off x="2450257" y="2965110"/>
            <a:ext cx="4144512" cy="369332"/>
          </a:xfrm>
          <a:prstGeom prst="rect">
            <a:avLst/>
          </a:prstGeom>
          <a:noFill/>
        </p:spPr>
        <p:txBody>
          <a:bodyPr wrap="square" rtlCol="0">
            <a:spAutoFit/>
          </a:bodyPr>
          <a:lstStyle/>
          <a:p>
            <a:r>
              <a:rPr lang="en-US" noProof="0" dirty="0">
                <a:latin typeface="Aptos "/>
              </a:rPr>
              <a:t>For Gabor wavelet :</a:t>
            </a:r>
          </a:p>
        </p:txBody>
      </p:sp>
      <mc:AlternateContent xmlns:mc="http://schemas.openxmlformats.org/markup-compatibility/2006" xmlns:a14="http://schemas.microsoft.com/office/drawing/2010/main">
        <mc:Choice Requires="a14">
          <p:sp>
            <p:nvSpPr>
              <p:cNvPr id="18" name="CasellaDiTesto 11">
                <a:extLst>
                  <a:ext uri="{FF2B5EF4-FFF2-40B4-BE49-F238E27FC236}">
                    <a16:creationId xmlns:a16="http://schemas.microsoft.com/office/drawing/2014/main" id="{7FA70400-6AED-2BFC-E002-44F372F466FD}"/>
                  </a:ext>
                </a:extLst>
              </p:cNvPr>
              <p:cNvSpPr txBox="1"/>
              <p:nvPr/>
            </p:nvSpPr>
            <p:spPr>
              <a:xfrm>
                <a:off x="2450257" y="3465513"/>
                <a:ext cx="4731594" cy="656013"/>
              </a:xfrm>
              <a:prstGeom prst="rect">
                <a:avLst/>
              </a:prstGeom>
              <a:noFill/>
            </p:spPr>
            <p:txBody>
              <a:bodyPr wrap="square">
                <a:spAutoFit/>
              </a:bodyPr>
              <a:lstStyle/>
              <a:p>
                <a14:m>
                  <m:oMath xmlns:m="http://schemas.openxmlformats.org/officeDocument/2006/math">
                    <m:sSup>
                      <m:sSupPr>
                        <m:ctrlPr>
                          <a:rPr lang="en-US" b="0" i="1" noProof="0" smtClean="0">
                            <a:latin typeface="Cambria Math" panose="02040503050406030204" pitchFamily="18" charset="0"/>
                            <a:ea typeface="Cambria Math" panose="02040503050406030204" pitchFamily="18" charset="0"/>
                          </a:rPr>
                        </m:ctrlPr>
                      </m:sSupPr>
                      <m:e>
                        <m:r>
                          <a:rPr lang="en-US" b="0" i="1" noProof="0" smtClean="0">
                            <a:latin typeface="Cambria Math" panose="02040503050406030204" pitchFamily="18" charset="0"/>
                            <a:ea typeface="Cambria Math" panose="02040503050406030204" pitchFamily="18" charset="0"/>
                          </a:rPr>
                          <m:t>𝜓</m:t>
                        </m:r>
                      </m:e>
                      <m:sup>
                        <m:r>
                          <a:rPr lang="en-US" b="0" i="1" noProof="0" smtClean="0">
                            <a:latin typeface="Cambria Math" panose="02040503050406030204" pitchFamily="18" charset="0"/>
                            <a:ea typeface="Cambria Math" panose="02040503050406030204" pitchFamily="18" charset="0"/>
                          </a:rPr>
                          <m:t>𝐺</m:t>
                        </m:r>
                      </m:sup>
                    </m:sSup>
                    <m:d>
                      <m:dPr>
                        <m:ctrlPr>
                          <a:rPr lang="en-US" i="1" noProof="0" smtClean="0">
                            <a:latin typeface="Cambria Math" panose="02040503050406030204" pitchFamily="18" charset="0"/>
                            <a:ea typeface="Cambria Math" panose="02040503050406030204" pitchFamily="18" charset="0"/>
                          </a:rPr>
                        </m:ctrlPr>
                      </m:dPr>
                      <m:e>
                        <m:r>
                          <a:rPr lang="en-US" i="1" noProof="0" smtClean="0">
                            <a:latin typeface="Cambria Math" panose="02040503050406030204" pitchFamily="18" charset="0"/>
                            <a:ea typeface="Cambria Math" panose="02040503050406030204" pitchFamily="18" charset="0"/>
                          </a:rPr>
                          <m:t>𝑡</m:t>
                        </m:r>
                      </m:e>
                    </m:d>
                    <m:r>
                      <a:rPr lang="en-US" b="0" i="0" noProof="0" smtClean="0">
                        <a:latin typeface="Cambria Math" panose="02040503050406030204" pitchFamily="18" charset="0"/>
                        <a:ea typeface="Cambria Math" panose="02040503050406030204" pitchFamily="18" charset="0"/>
                      </a:rPr>
                      <m:t>=</m:t>
                    </m:r>
                    <m:rad>
                      <m:radPr>
                        <m:ctrlPr>
                          <a:rPr lang="en-US" b="0" i="1" noProof="0" smtClean="0">
                            <a:latin typeface="Cambria Math" panose="02040503050406030204" pitchFamily="18" charset="0"/>
                            <a:ea typeface="Cambria Math" panose="02040503050406030204" pitchFamily="18" charset="0"/>
                          </a:rPr>
                        </m:ctrlPr>
                      </m:radPr>
                      <m:deg>
                        <m:r>
                          <m:rPr>
                            <m:brk m:alnAt="7"/>
                          </m:rPr>
                          <a:rPr lang="en-US" b="0" i="1" noProof="0" smtClean="0">
                            <a:latin typeface="Cambria Math" panose="02040503050406030204" pitchFamily="18" charset="0"/>
                            <a:ea typeface="Cambria Math" panose="02040503050406030204" pitchFamily="18" charset="0"/>
                          </a:rPr>
                          <m:t>4</m:t>
                        </m:r>
                      </m:deg>
                      <m:e>
                        <m:f>
                          <m:fPr>
                            <m:ctrlPr>
                              <a:rPr lang="en-US" b="0" i="1" noProof="0" smtClean="0">
                                <a:latin typeface="Cambria Math" panose="02040503050406030204" pitchFamily="18" charset="0"/>
                                <a:ea typeface="Cambria Math" panose="02040503050406030204" pitchFamily="18" charset="0"/>
                              </a:rPr>
                            </m:ctrlPr>
                          </m:fPr>
                          <m:num>
                            <m:r>
                              <a:rPr lang="en-US" b="0" i="1" noProof="0" smtClean="0">
                                <a:latin typeface="Cambria Math" panose="02040503050406030204" pitchFamily="18" charset="0"/>
                                <a:ea typeface="Cambria Math" panose="02040503050406030204" pitchFamily="18" charset="0"/>
                              </a:rPr>
                              <m:t>1</m:t>
                            </m:r>
                          </m:num>
                          <m:den>
                            <m:r>
                              <a:rPr lang="en-US" b="0" i="1" noProof="0" smtClean="0">
                                <a:latin typeface="Cambria Math" panose="02040503050406030204" pitchFamily="18" charset="0"/>
                                <a:ea typeface="Cambria Math" panose="02040503050406030204" pitchFamily="18" charset="0"/>
                              </a:rPr>
                              <m:t>2</m:t>
                            </m:r>
                            <m:sSubSup>
                              <m:sSubSupPr>
                                <m:ctrlPr>
                                  <a:rPr lang="en-US" b="0" i="1" noProof="0" smtClean="0">
                                    <a:latin typeface="Cambria Math" panose="02040503050406030204" pitchFamily="18" charset="0"/>
                                    <a:ea typeface="Cambria Math" panose="02040503050406030204" pitchFamily="18" charset="0"/>
                                  </a:rPr>
                                </m:ctrlPr>
                              </m:sSubSupPr>
                              <m:e>
                                <m:r>
                                  <a:rPr lang="en-US" b="0" i="1" noProof="0" smtClean="0">
                                    <a:latin typeface="Cambria Math" panose="02040503050406030204" pitchFamily="18" charset="0"/>
                                    <a:ea typeface="Cambria Math" panose="02040503050406030204" pitchFamily="18" charset="0"/>
                                  </a:rPr>
                                  <m:t>𝜎</m:t>
                                </m:r>
                              </m:e>
                              <m:sub>
                                <m:r>
                                  <a:rPr lang="en-US" b="0" i="1" noProof="0" smtClean="0">
                                    <a:latin typeface="Cambria Math" panose="02040503050406030204" pitchFamily="18" charset="0"/>
                                    <a:ea typeface="Cambria Math" panose="02040503050406030204" pitchFamily="18" charset="0"/>
                                  </a:rPr>
                                  <m:t>𝑡</m:t>
                                </m:r>
                              </m:sub>
                              <m:sup>
                                <m:r>
                                  <a:rPr lang="en-US" b="0" i="1" noProof="0" smtClean="0">
                                    <a:latin typeface="Cambria Math" panose="02040503050406030204" pitchFamily="18" charset="0"/>
                                    <a:ea typeface="Cambria Math" panose="02040503050406030204" pitchFamily="18" charset="0"/>
                                  </a:rPr>
                                  <m:t>2</m:t>
                                </m:r>
                              </m:sup>
                            </m:sSubSup>
                            <m:r>
                              <a:rPr lang="en-US" b="0" i="1" noProof="0" smtClean="0">
                                <a:latin typeface="Cambria Math" panose="02040503050406030204" pitchFamily="18" charset="0"/>
                                <a:ea typeface="Cambria Math" panose="02040503050406030204" pitchFamily="18" charset="0"/>
                              </a:rPr>
                              <m:t>𝜋</m:t>
                            </m:r>
                          </m:den>
                        </m:f>
                      </m:e>
                    </m:rad>
                    <m:func>
                      <m:funcPr>
                        <m:ctrlPr>
                          <a:rPr lang="en-US" b="0" i="1" noProof="0" smtClean="0">
                            <a:latin typeface="Cambria Math" panose="02040503050406030204" pitchFamily="18" charset="0"/>
                            <a:ea typeface="Cambria Math" panose="02040503050406030204" pitchFamily="18" charset="0"/>
                          </a:rPr>
                        </m:ctrlPr>
                      </m:funcPr>
                      <m:fName>
                        <m:r>
                          <m:rPr>
                            <m:sty m:val="p"/>
                          </m:rPr>
                          <a:rPr lang="en-US" b="0" i="0" noProof="0" smtClean="0">
                            <a:latin typeface="Cambria Math" panose="02040503050406030204" pitchFamily="18" charset="0"/>
                            <a:ea typeface="Cambria Math" panose="02040503050406030204" pitchFamily="18" charset="0"/>
                          </a:rPr>
                          <m:t>exp</m:t>
                        </m:r>
                      </m:fName>
                      <m:e>
                        <m:d>
                          <m:dPr>
                            <m:ctrlPr>
                              <a:rPr lang="en-US" b="0" i="1" noProof="0" smtClean="0">
                                <a:latin typeface="Cambria Math" panose="02040503050406030204" pitchFamily="18" charset="0"/>
                                <a:ea typeface="Cambria Math" panose="02040503050406030204" pitchFamily="18" charset="0"/>
                              </a:rPr>
                            </m:ctrlPr>
                          </m:dPr>
                          <m:e>
                            <m:r>
                              <a:rPr lang="en-US" b="0" i="1" noProof="0" smtClean="0">
                                <a:latin typeface="Cambria Math" panose="02040503050406030204" pitchFamily="18" charset="0"/>
                                <a:ea typeface="Cambria Math" panose="02040503050406030204" pitchFamily="18" charset="0"/>
                              </a:rPr>
                              <m:t>−</m:t>
                            </m:r>
                            <m:f>
                              <m:fPr>
                                <m:ctrlPr>
                                  <a:rPr lang="en-US" b="0" i="1" noProof="0" smtClean="0">
                                    <a:latin typeface="Cambria Math" panose="02040503050406030204" pitchFamily="18" charset="0"/>
                                    <a:ea typeface="Cambria Math" panose="02040503050406030204" pitchFamily="18" charset="0"/>
                                  </a:rPr>
                                </m:ctrlPr>
                              </m:fPr>
                              <m:num>
                                <m:sSup>
                                  <m:sSupPr>
                                    <m:ctrlPr>
                                      <a:rPr lang="en-US" i="1" noProof="0" smtClean="0">
                                        <a:latin typeface="Cambria Math" panose="02040503050406030204" pitchFamily="18" charset="0"/>
                                        <a:ea typeface="Cambria Math" panose="02040503050406030204" pitchFamily="18" charset="0"/>
                                      </a:rPr>
                                    </m:ctrlPr>
                                  </m:sSupPr>
                                  <m:e>
                                    <m:r>
                                      <a:rPr lang="en-US" i="1" noProof="0" smtClean="0">
                                        <a:latin typeface="Cambria Math" panose="02040503050406030204" pitchFamily="18" charset="0"/>
                                        <a:ea typeface="Cambria Math" panose="02040503050406030204" pitchFamily="18" charset="0"/>
                                      </a:rPr>
                                      <m:t>𝑡</m:t>
                                    </m:r>
                                  </m:e>
                                  <m:sup>
                                    <m:r>
                                      <a:rPr lang="en-US" i="1" noProof="0" smtClean="0">
                                        <a:latin typeface="Cambria Math" panose="02040503050406030204" pitchFamily="18" charset="0"/>
                                        <a:ea typeface="Cambria Math" panose="02040503050406030204" pitchFamily="18" charset="0"/>
                                      </a:rPr>
                                      <m:t>2</m:t>
                                    </m:r>
                                  </m:sup>
                                </m:sSup>
                              </m:num>
                              <m:den>
                                <m:r>
                                  <a:rPr lang="en-US" b="0" i="1" noProof="0" smtClean="0">
                                    <a:latin typeface="Cambria Math" panose="02040503050406030204" pitchFamily="18" charset="0"/>
                                    <a:ea typeface="Cambria Math" panose="02040503050406030204" pitchFamily="18" charset="0"/>
                                  </a:rPr>
                                  <m:t>4</m:t>
                                </m:r>
                                <m:sSubSup>
                                  <m:sSubSupPr>
                                    <m:ctrlPr>
                                      <a:rPr lang="en-US" b="0" i="1" noProof="0" smtClean="0">
                                        <a:latin typeface="Cambria Math" panose="02040503050406030204" pitchFamily="18" charset="0"/>
                                        <a:ea typeface="Cambria Math" panose="02040503050406030204" pitchFamily="18" charset="0"/>
                                      </a:rPr>
                                    </m:ctrlPr>
                                  </m:sSubSupPr>
                                  <m:e>
                                    <m:r>
                                      <a:rPr lang="en-US" b="0" i="1" noProof="0" smtClean="0">
                                        <a:latin typeface="Cambria Math" panose="02040503050406030204" pitchFamily="18" charset="0"/>
                                        <a:ea typeface="Cambria Math" panose="02040503050406030204" pitchFamily="18" charset="0"/>
                                      </a:rPr>
                                      <m:t>𝜎</m:t>
                                    </m:r>
                                  </m:e>
                                  <m:sub>
                                    <m:r>
                                      <a:rPr lang="en-US" b="0" i="1" noProof="0" smtClean="0">
                                        <a:latin typeface="Cambria Math" panose="02040503050406030204" pitchFamily="18" charset="0"/>
                                        <a:ea typeface="Cambria Math" panose="02040503050406030204" pitchFamily="18" charset="0"/>
                                      </a:rPr>
                                      <m:t>𝑡</m:t>
                                    </m:r>
                                  </m:sub>
                                  <m:sup>
                                    <m:r>
                                      <a:rPr lang="en-US" b="0" i="1" noProof="0" smtClean="0">
                                        <a:latin typeface="Cambria Math" panose="02040503050406030204" pitchFamily="18" charset="0"/>
                                        <a:ea typeface="Cambria Math" panose="02040503050406030204" pitchFamily="18" charset="0"/>
                                      </a:rPr>
                                      <m:t>2</m:t>
                                    </m:r>
                                  </m:sup>
                                </m:sSubSup>
                              </m:den>
                            </m:f>
                          </m:e>
                        </m:d>
                      </m:e>
                    </m:func>
                    <m:r>
                      <m:rPr>
                        <m:sty m:val="p"/>
                      </m:rPr>
                      <a:rPr lang="en-US" b="0" i="0" noProof="0" smtClean="0">
                        <a:latin typeface="Cambria Math" panose="02040503050406030204" pitchFamily="18" charset="0"/>
                        <a:ea typeface="Cambria Math" panose="02040503050406030204" pitchFamily="18" charset="0"/>
                      </a:rPr>
                      <m:t>exp</m:t>
                    </m:r>
                    <m:r>
                      <a:rPr lang="en-US" b="0" i="1" noProof="0" smtClean="0">
                        <a:latin typeface="Cambria Math" panose="02040503050406030204" pitchFamily="18" charset="0"/>
                        <a:ea typeface="Cambria Math" panose="02040503050406030204" pitchFamily="18" charset="0"/>
                      </a:rPr>
                      <m:t>⁡(</m:t>
                    </m:r>
                    <m:r>
                      <a:rPr lang="en-US" b="0" i="1" noProof="0" smtClean="0">
                        <a:latin typeface="Cambria Math" panose="02040503050406030204" pitchFamily="18" charset="0"/>
                        <a:ea typeface="Cambria Math" panose="02040503050406030204" pitchFamily="18" charset="0"/>
                      </a:rPr>
                      <m:t>𝑖</m:t>
                    </m:r>
                    <m:sSub>
                      <m:sSubPr>
                        <m:ctrlPr>
                          <a:rPr lang="en-US" b="0" i="1" noProof="0" smtClean="0">
                            <a:latin typeface="Cambria Math" panose="02040503050406030204" pitchFamily="18" charset="0"/>
                            <a:ea typeface="Cambria Math" panose="02040503050406030204" pitchFamily="18" charset="0"/>
                          </a:rPr>
                        </m:ctrlPr>
                      </m:sSubPr>
                      <m:e>
                        <m:r>
                          <a:rPr lang="en-US" b="0" i="1" noProof="0" smtClean="0">
                            <a:latin typeface="Cambria Math" panose="02040503050406030204" pitchFamily="18" charset="0"/>
                            <a:ea typeface="Cambria Math" panose="02040503050406030204" pitchFamily="18" charset="0"/>
                          </a:rPr>
                          <m:t>𝜔</m:t>
                        </m:r>
                      </m:e>
                      <m:sub>
                        <m:r>
                          <a:rPr lang="en-US" b="0" i="1" noProof="0" smtClean="0">
                            <a:latin typeface="Cambria Math" panose="02040503050406030204" pitchFamily="18" charset="0"/>
                            <a:ea typeface="Cambria Math" panose="02040503050406030204" pitchFamily="18" charset="0"/>
                          </a:rPr>
                          <m:t>𝑐</m:t>
                        </m:r>
                      </m:sub>
                    </m:sSub>
                    <m:r>
                      <a:rPr lang="en-US" b="0" i="1" noProof="0" smtClean="0">
                        <a:latin typeface="Cambria Math" panose="02040503050406030204" pitchFamily="18" charset="0"/>
                        <a:ea typeface="Cambria Math" panose="02040503050406030204" pitchFamily="18" charset="0"/>
                      </a:rPr>
                      <m:t>𝑡</m:t>
                    </m:r>
                    <m:r>
                      <a:rPr lang="en-US" b="0" i="1" noProof="0" smtClean="0">
                        <a:latin typeface="Cambria Math" panose="02040503050406030204" pitchFamily="18" charset="0"/>
                        <a:ea typeface="Cambria Math" panose="02040503050406030204" pitchFamily="18" charset="0"/>
                      </a:rPr>
                      <m:t>)</m:t>
                    </m:r>
                  </m:oMath>
                </a14:m>
                <a:r>
                  <a:rPr lang="en-US" noProof="0" dirty="0"/>
                  <a:t>  </a:t>
                </a:r>
              </a:p>
            </p:txBody>
          </p:sp>
        </mc:Choice>
        <mc:Fallback xmlns="">
          <p:sp>
            <p:nvSpPr>
              <p:cNvPr id="18" name="CasellaDiTesto 11">
                <a:extLst>
                  <a:ext uri="{FF2B5EF4-FFF2-40B4-BE49-F238E27FC236}">
                    <a16:creationId xmlns:a16="http://schemas.microsoft.com/office/drawing/2014/main" id="{7FA70400-6AED-2BFC-E002-44F372F466FD}"/>
                  </a:ext>
                </a:extLst>
              </p:cNvPr>
              <p:cNvSpPr txBox="1">
                <a:spLocks noRot="1" noChangeAspect="1" noMove="1" noResize="1" noEditPoints="1" noAdjustHandles="1" noChangeArrowheads="1" noChangeShapeType="1" noTextEdit="1"/>
              </p:cNvSpPr>
              <p:nvPr/>
            </p:nvSpPr>
            <p:spPr>
              <a:xfrm>
                <a:off x="2450257" y="3465513"/>
                <a:ext cx="4731594" cy="65601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11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F2D0A8-4B76-8D4F-7F56-CF62726DB1D2}"/>
              </a:ext>
            </a:extLst>
          </p:cNvPr>
          <p:cNvSpPr>
            <a:spLocks noGrp="1"/>
          </p:cNvSpPr>
          <p:nvPr>
            <p:ph type="body" sz="quarter" idx="10"/>
          </p:nvPr>
        </p:nvSpPr>
        <p:spPr/>
        <p:txBody>
          <a:bodyPr/>
          <a:lstStyle/>
          <a:p>
            <a:r>
              <a:rPr lang="en-US" noProof="0" dirty="0"/>
              <a:t>Summary</a:t>
            </a:r>
          </a:p>
        </p:txBody>
      </p:sp>
      <p:sp>
        <p:nvSpPr>
          <p:cNvPr id="5" name="Text Placeholder 4">
            <a:extLst>
              <a:ext uri="{FF2B5EF4-FFF2-40B4-BE49-F238E27FC236}">
                <a16:creationId xmlns:a16="http://schemas.microsoft.com/office/drawing/2014/main" id="{CFE28772-ADE8-7BA8-3BAD-7478E092C491}"/>
              </a:ext>
            </a:extLst>
          </p:cNvPr>
          <p:cNvSpPr>
            <a:spLocks noGrp="1"/>
          </p:cNvSpPr>
          <p:nvPr>
            <p:ph type="body" sz="quarter" idx="11"/>
          </p:nvPr>
        </p:nvSpPr>
        <p:spPr/>
        <p:txBody>
          <a:bodyPr>
            <a:normAutofit lnSpcReduction="10000"/>
          </a:bodyPr>
          <a:lstStyle/>
          <a:p>
            <a:endParaRPr lang="en-US" noProof="0" dirty="0"/>
          </a:p>
        </p:txBody>
      </p:sp>
      <p:sp>
        <p:nvSpPr>
          <p:cNvPr id="4" name="CasellaDiTesto 11">
            <a:extLst>
              <a:ext uri="{FF2B5EF4-FFF2-40B4-BE49-F238E27FC236}">
                <a16:creationId xmlns:a16="http://schemas.microsoft.com/office/drawing/2014/main" id="{57BEDC2A-62D5-31C7-2FDD-FE671E6D912D}"/>
              </a:ext>
            </a:extLst>
          </p:cNvPr>
          <p:cNvSpPr txBox="1"/>
          <p:nvPr/>
        </p:nvSpPr>
        <p:spPr>
          <a:xfrm>
            <a:off x="2450257" y="1505396"/>
            <a:ext cx="9406467" cy="4524315"/>
          </a:xfrm>
          <a:prstGeom prst="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spcAft>
                <a:spcPts val="2400"/>
              </a:spcAft>
              <a:tabLst>
                <a:tab pos="358775" algn="l"/>
              </a:tabLst>
            </a:pPr>
            <a:r>
              <a:rPr lang="en-US" sz="2400" noProof="0" dirty="0">
                <a:latin typeface="Aptos" panose="020B0004020202020204" pitchFamily="34" charset="0"/>
              </a:rPr>
              <a:t>1.	</a:t>
            </a:r>
            <a:r>
              <a:rPr lang="en-US" sz="300" noProof="0" dirty="0">
                <a:latin typeface="Aptos" panose="020B0004020202020204" pitchFamily="34" charset="0"/>
              </a:rPr>
              <a:t> </a:t>
            </a:r>
            <a:r>
              <a:rPr lang="en-US" sz="2400" b="1" noProof="0" dirty="0">
                <a:solidFill>
                  <a:srgbClr val="4BACC6"/>
                </a:solidFill>
                <a:latin typeface="Aptos" panose="020B0004020202020204" pitchFamily="34" charset="0"/>
              </a:rPr>
              <a:t>Introduction</a:t>
            </a:r>
            <a:r>
              <a:rPr lang="en-US" sz="2400" noProof="0" dirty="0">
                <a:latin typeface="Aptos" panose="020B0004020202020204" pitchFamily="34" charset="0"/>
              </a:rPr>
              <a:t>.</a:t>
            </a:r>
            <a:r>
              <a:rPr lang="en-US" sz="2400" b="1" noProof="0" dirty="0">
                <a:solidFill>
                  <a:srgbClr val="4BACC6"/>
                </a:solidFill>
                <a:latin typeface="Aptos" panose="020B0004020202020204" pitchFamily="34" charset="0"/>
              </a:rPr>
              <a:t> </a:t>
            </a:r>
            <a:r>
              <a:rPr lang="en-US" sz="2000" i="1" noProof="0" dirty="0">
                <a:latin typeface="Aptos" panose="020B0004020202020204" pitchFamily="34" charset="0"/>
              </a:rPr>
              <a:t>Modal identification of rotor components</a:t>
            </a:r>
            <a:endParaRPr lang="en-US" sz="2400" i="1" noProof="0" dirty="0">
              <a:latin typeface="Aptos" panose="020B0004020202020204" pitchFamily="34" charset="0"/>
            </a:endParaRPr>
          </a:p>
          <a:p>
            <a:pPr marL="357188" indent="-357188">
              <a:spcAft>
                <a:spcPts val="2400"/>
              </a:spcAft>
            </a:pPr>
            <a:r>
              <a:rPr lang="en-US" sz="2400" noProof="0" dirty="0">
                <a:latin typeface="Aptos" panose="020B0004020202020204" pitchFamily="34" charset="0"/>
              </a:rPr>
              <a:t>2.	</a:t>
            </a:r>
            <a:r>
              <a:rPr lang="en-US" sz="2400" b="1" noProof="0" dirty="0">
                <a:solidFill>
                  <a:srgbClr val="4BACC6"/>
                </a:solidFill>
                <a:latin typeface="Aptos" panose="020B0004020202020204" pitchFamily="34" charset="0"/>
              </a:rPr>
              <a:t>Key features of resonance crossing</a:t>
            </a:r>
            <a:r>
              <a:rPr lang="en-US" sz="2400" noProof="0" dirty="0">
                <a:latin typeface="Aptos" panose="020B0004020202020204" pitchFamily="34" charset="0"/>
              </a:rPr>
              <a:t>. </a:t>
            </a:r>
            <a:r>
              <a:rPr lang="en-US" sz="2000" i="1" noProof="0" dirty="0">
                <a:latin typeface="Aptos" panose="020B0004020202020204" pitchFamily="34" charset="0"/>
              </a:rPr>
              <a:t>Linear time variant nature of system</a:t>
            </a:r>
          </a:p>
          <a:p>
            <a:pPr marL="357188" indent="-357188">
              <a:spcAft>
                <a:spcPts val="2400"/>
              </a:spcAft>
            </a:pPr>
            <a:r>
              <a:rPr lang="en-US" sz="2400" i="1" noProof="0" dirty="0">
                <a:latin typeface="Aptos" panose="020B0004020202020204" pitchFamily="34" charset="0"/>
              </a:rPr>
              <a:t>3.	</a:t>
            </a:r>
            <a:r>
              <a:rPr lang="en-US" sz="2400" b="1" noProof="0" dirty="0">
                <a:solidFill>
                  <a:srgbClr val="4BACC6"/>
                </a:solidFill>
                <a:latin typeface="Aptos" panose="020B0004020202020204" pitchFamily="34" charset="0"/>
              </a:rPr>
              <a:t>Experimental set up</a:t>
            </a:r>
            <a:r>
              <a:rPr lang="en-US" sz="2400" noProof="0" dirty="0">
                <a:latin typeface="Aptos" panose="020B0004020202020204" pitchFamily="34" charset="0"/>
              </a:rPr>
              <a:t>. </a:t>
            </a:r>
            <a:endParaRPr lang="en-US" sz="2400" i="1" noProof="0" dirty="0">
              <a:latin typeface="Aptos" panose="020B0004020202020204" pitchFamily="34" charset="0"/>
            </a:endParaRPr>
          </a:p>
          <a:p>
            <a:pPr marL="357188" indent="-357188">
              <a:spcAft>
                <a:spcPts val="2400"/>
              </a:spcAft>
            </a:pPr>
            <a:r>
              <a:rPr lang="en-US" sz="2400" dirty="0">
                <a:latin typeface="Aptos" panose="020B0004020202020204" pitchFamily="34" charset="0"/>
              </a:rPr>
              <a:t>4</a:t>
            </a:r>
            <a:r>
              <a:rPr lang="en-US" sz="2400" noProof="0" dirty="0">
                <a:latin typeface="Aptos" panose="020B0004020202020204" pitchFamily="34" charset="0"/>
              </a:rPr>
              <a:t>.	</a:t>
            </a:r>
            <a:r>
              <a:rPr lang="en-US" sz="2400" b="1" dirty="0">
                <a:solidFill>
                  <a:srgbClr val="4BACC6"/>
                </a:solidFill>
                <a:latin typeface="Aptos" panose="020B0004020202020204" pitchFamily="34" charset="0"/>
              </a:rPr>
              <a:t>Wavelet probing</a:t>
            </a:r>
            <a:r>
              <a:rPr lang="en-US" sz="2400" noProof="0" dirty="0">
                <a:latin typeface="Aptos" panose="020B0004020202020204" pitchFamily="34" charset="0"/>
              </a:rPr>
              <a:t>. </a:t>
            </a:r>
            <a:r>
              <a:rPr lang="en-US" sz="2000" i="1" dirty="0">
                <a:latin typeface="Aptos" panose="020B0004020202020204" pitchFamily="34" charset="0"/>
              </a:rPr>
              <a:t>Theorical background </a:t>
            </a:r>
            <a:endParaRPr lang="en-US" sz="2400" i="1" noProof="0" dirty="0">
              <a:latin typeface="Aptos" panose="020B0004020202020204" pitchFamily="34" charset="0"/>
            </a:endParaRPr>
          </a:p>
          <a:p>
            <a:pPr marL="357188" indent="-357188">
              <a:spcAft>
                <a:spcPts val="2400"/>
              </a:spcAft>
            </a:pPr>
            <a:r>
              <a:rPr lang="en-US" sz="2400" dirty="0">
                <a:solidFill>
                  <a:schemeClr val="tx1"/>
                </a:solidFill>
                <a:latin typeface="Aptos" panose="020B0004020202020204" pitchFamily="34" charset="0"/>
              </a:rPr>
              <a:t>5</a:t>
            </a:r>
            <a:r>
              <a:rPr lang="en-US" sz="2400" noProof="0" dirty="0">
                <a:solidFill>
                  <a:schemeClr val="tx1"/>
                </a:solidFill>
                <a:latin typeface="Aptos" panose="020B0004020202020204" pitchFamily="34" charset="0"/>
              </a:rPr>
              <a:t>.	</a:t>
            </a:r>
            <a:r>
              <a:rPr lang="en-US" sz="2400" b="1" noProof="0" dirty="0">
                <a:solidFill>
                  <a:srgbClr val="4BACC6"/>
                </a:solidFill>
                <a:latin typeface="Aptos" panose="020B0004020202020204" pitchFamily="34" charset="0"/>
              </a:rPr>
              <a:t>Motivation</a:t>
            </a:r>
            <a:r>
              <a:rPr lang="en-US" sz="2400" noProof="0" dirty="0">
                <a:latin typeface="Aptos" panose="020B0004020202020204" pitchFamily="34" charset="0"/>
              </a:rPr>
              <a:t>.</a:t>
            </a:r>
            <a:r>
              <a:rPr lang="en-US" sz="2400" i="1" noProof="0" dirty="0">
                <a:latin typeface="Aptos" panose="020B0004020202020204" pitchFamily="34" charset="0"/>
              </a:rPr>
              <a:t> </a:t>
            </a:r>
            <a:r>
              <a:rPr lang="en-US" sz="2000" i="1" noProof="0" dirty="0">
                <a:latin typeface="Aptos" panose="020B0004020202020204" pitchFamily="34" charset="0"/>
              </a:rPr>
              <a:t>Analysis of LTV system needs something more </a:t>
            </a:r>
            <a:r>
              <a:rPr lang="en-US" sz="2000" noProof="0" dirty="0">
                <a:latin typeface="Aptos" panose="020B0004020202020204" pitchFamily="34" charset="0"/>
              </a:rPr>
              <a:t> </a:t>
            </a:r>
            <a:endParaRPr lang="en-US" sz="2000" i="1" noProof="0" dirty="0">
              <a:latin typeface="Aptos" panose="020B0004020202020204" pitchFamily="34" charset="0"/>
            </a:endParaRPr>
          </a:p>
          <a:p>
            <a:pPr marL="357188" indent="-357188">
              <a:spcAft>
                <a:spcPts val="2400"/>
              </a:spcAft>
            </a:pPr>
            <a:r>
              <a:rPr lang="en-US" sz="2400" dirty="0">
                <a:latin typeface="Aptos" panose="020B0004020202020204" pitchFamily="34" charset="0"/>
              </a:rPr>
              <a:t>6</a:t>
            </a:r>
            <a:r>
              <a:rPr lang="en-US" sz="2400" noProof="0" dirty="0">
                <a:latin typeface="Aptos" panose="020B0004020202020204" pitchFamily="34" charset="0"/>
              </a:rPr>
              <a:t>.</a:t>
            </a:r>
            <a:r>
              <a:rPr lang="en-US" sz="2400" b="1" noProof="0" dirty="0">
                <a:latin typeface="Aptos" panose="020B0004020202020204" pitchFamily="34" charset="0"/>
              </a:rPr>
              <a:t>	</a:t>
            </a:r>
            <a:r>
              <a:rPr lang="en-US" sz="2400" b="1" noProof="0" dirty="0">
                <a:solidFill>
                  <a:srgbClr val="4BACC6"/>
                </a:solidFill>
                <a:latin typeface="Aptos" panose="020B0004020202020204" pitchFamily="34" charset="0"/>
              </a:rPr>
              <a:t>Proposed methods for LTV identification</a:t>
            </a:r>
            <a:r>
              <a:rPr lang="en-US" sz="2400" noProof="0" dirty="0">
                <a:latin typeface="Aptos" panose="020B0004020202020204" pitchFamily="34" charset="0"/>
              </a:rPr>
              <a:t>. </a:t>
            </a:r>
            <a:r>
              <a:rPr lang="en-US" sz="2000" i="1" noProof="0" dirty="0">
                <a:latin typeface="Aptos" panose="020B0004020202020204" pitchFamily="34" charset="0"/>
              </a:rPr>
              <a:t>It’s a matter of rotating</a:t>
            </a:r>
          </a:p>
          <a:p>
            <a:pPr marL="357188" indent="-357188">
              <a:spcAft>
                <a:spcPts val="2400"/>
              </a:spcAft>
            </a:pPr>
            <a:r>
              <a:rPr lang="en-US" sz="2400" noProof="0" dirty="0">
                <a:latin typeface="Aptos" panose="020B0004020202020204" pitchFamily="34" charset="0"/>
              </a:rPr>
              <a:t>7</a:t>
            </a:r>
            <a:r>
              <a:rPr lang="en-US" sz="2000" noProof="0" dirty="0">
                <a:latin typeface="Aptos" panose="020B0004020202020204" pitchFamily="34" charset="0"/>
              </a:rPr>
              <a:t>.</a:t>
            </a:r>
            <a:r>
              <a:rPr lang="en-US" sz="2000" b="1" noProof="0" dirty="0">
                <a:latin typeface="Aptos" panose="020B0004020202020204" pitchFamily="34" charset="0"/>
              </a:rPr>
              <a:t>	</a:t>
            </a:r>
            <a:r>
              <a:rPr lang="en-US" sz="2400" b="1" noProof="0" dirty="0">
                <a:solidFill>
                  <a:srgbClr val="4BACC6"/>
                </a:solidFill>
                <a:latin typeface="Aptos" panose="020B0004020202020204" pitchFamily="34" charset="0"/>
              </a:rPr>
              <a:t>Results and conclusions</a:t>
            </a:r>
            <a:r>
              <a:rPr lang="en-US" sz="2000" noProof="0" dirty="0">
                <a:latin typeface="Aptos" panose="020B0004020202020204" pitchFamily="34" charset="0"/>
              </a:rPr>
              <a:t>. </a:t>
            </a:r>
            <a:endParaRPr lang="en-US" sz="1800" i="1" noProof="0" dirty="0">
              <a:latin typeface="Aptos" panose="020B0004020202020204" pitchFamily="34" charset="0"/>
            </a:endParaRPr>
          </a:p>
        </p:txBody>
      </p:sp>
    </p:spTree>
    <p:extLst>
      <p:ext uri="{BB962C8B-B14F-4D97-AF65-F5344CB8AC3E}">
        <p14:creationId xmlns:p14="http://schemas.microsoft.com/office/powerpoint/2010/main" val="2839124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graph with a red circle&#10;&#10;Description automatically generated">
            <a:extLst>
              <a:ext uri="{FF2B5EF4-FFF2-40B4-BE49-F238E27FC236}">
                <a16:creationId xmlns:a16="http://schemas.microsoft.com/office/drawing/2014/main" id="{0254648A-6357-D953-ACF2-682746FE764F}"/>
              </a:ext>
            </a:extLst>
          </p:cNvPr>
          <p:cNvPicPr>
            <a:picLocks noChangeAspect="1"/>
          </p:cNvPicPr>
          <p:nvPr/>
        </p:nvPicPr>
        <p:blipFill>
          <a:blip r:embed="rId2"/>
          <a:stretch>
            <a:fillRect/>
          </a:stretch>
        </p:blipFill>
        <p:spPr>
          <a:xfrm>
            <a:off x="8068592" y="-7468"/>
            <a:ext cx="4148025" cy="4841801"/>
          </a:xfrm>
          <a:prstGeom prst="rect">
            <a:avLst/>
          </a:prstGeom>
        </p:spPr>
      </p:pic>
      <p:sp>
        <p:nvSpPr>
          <p:cNvPr id="2" name="Text Placeholder 1">
            <a:extLst>
              <a:ext uri="{FF2B5EF4-FFF2-40B4-BE49-F238E27FC236}">
                <a16:creationId xmlns:a16="http://schemas.microsoft.com/office/drawing/2014/main" id="{8AEA2474-3931-7F26-C119-91CDA71B371B}"/>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27918B5D-0D99-92FF-37F1-DAED02DFE84D}"/>
              </a:ext>
            </a:extLst>
          </p:cNvPr>
          <p:cNvSpPr>
            <a:spLocks noGrp="1"/>
          </p:cNvSpPr>
          <p:nvPr>
            <p:ph type="body" sz="quarter" idx="11"/>
          </p:nvPr>
        </p:nvSpPr>
        <p:spPr/>
        <p:txBody>
          <a:bodyPr>
            <a:normAutofit lnSpcReduction="10000"/>
          </a:bodyPr>
          <a:lstStyle/>
          <a:p>
            <a:r>
              <a:rPr lang="en-US" noProof="0" dirty="0"/>
              <a:t>Rotated Gabor wavelet </a:t>
            </a:r>
          </a:p>
        </p:txBody>
      </p:sp>
      <p:sp>
        <p:nvSpPr>
          <p:cNvPr id="4" name="Slide Number Placeholder 3">
            <a:extLst>
              <a:ext uri="{FF2B5EF4-FFF2-40B4-BE49-F238E27FC236}">
                <a16:creationId xmlns:a16="http://schemas.microsoft.com/office/drawing/2014/main" id="{9F63B687-236D-C9E7-FB2B-69C9850B8546}"/>
              </a:ext>
            </a:extLst>
          </p:cNvPr>
          <p:cNvSpPr>
            <a:spLocks noGrp="1"/>
          </p:cNvSpPr>
          <p:nvPr>
            <p:ph type="sldNum" sz="quarter" idx="14"/>
          </p:nvPr>
        </p:nvSpPr>
        <p:spPr/>
        <p:txBody>
          <a:bodyPr/>
          <a:lstStyle/>
          <a:p>
            <a:fld id="{0EEBFCD7-29E6-4DFE-8E20-64791BD90B44}" type="slidenum">
              <a:rPr lang="en-US" noProof="0" smtClean="0"/>
              <a:pPr/>
              <a:t>20</a:t>
            </a:fld>
            <a:endParaRPr lang="en-US" noProof="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81A5944-8F5B-56A5-D793-6D04F66E117F}"/>
                  </a:ext>
                </a:extLst>
              </p:cNvPr>
              <p:cNvSpPr txBox="1"/>
              <p:nvPr/>
            </p:nvSpPr>
            <p:spPr>
              <a:xfrm>
                <a:off x="2530763" y="1325209"/>
                <a:ext cx="3565237" cy="618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i="1" noProof="0" smtClean="0">
                              <a:latin typeface="Cambria Math" panose="02040503050406030204" pitchFamily="18" charset="0"/>
                              <a:ea typeface="Cambria Math" panose="02040503050406030204" pitchFamily="18" charset="0"/>
                            </a:rPr>
                          </m:ctrlPr>
                        </m:sSubPr>
                        <m:e>
                          <m:r>
                            <a:rPr lang="en-US" sz="1800" i="1" noProof="0" smtClean="0">
                              <a:latin typeface="Cambria Math" panose="02040503050406030204" pitchFamily="18" charset="0"/>
                              <a:ea typeface="Cambria Math" panose="02040503050406030204" pitchFamily="18" charset="0"/>
                            </a:rPr>
                            <m:t>𝒫</m:t>
                          </m:r>
                        </m:e>
                        <m:sub>
                          <m:r>
                            <a:rPr lang="en-US" sz="1800" i="1" noProof="0" smtClean="0">
                              <a:latin typeface="Cambria Math" panose="02040503050406030204" pitchFamily="18" charset="0"/>
                              <a:ea typeface="Cambria Math" panose="02040503050406030204" pitchFamily="18" charset="0"/>
                            </a:rPr>
                            <m:t>𝑡</m:t>
                          </m:r>
                          <m:r>
                            <a:rPr lang="en-US" sz="1800" i="1" noProof="0" smtClean="0">
                              <a:latin typeface="Cambria Math" panose="02040503050406030204" pitchFamily="18" charset="0"/>
                              <a:ea typeface="Cambria Math" panose="02040503050406030204" pitchFamily="18" charset="0"/>
                            </a:rPr>
                            <m:t>,</m:t>
                          </m:r>
                          <m:r>
                            <a:rPr lang="en-US" sz="1800" i="1" noProof="0" smtClean="0">
                              <a:latin typeface="Cambria Math" panose="02040503050406030204" pitchFamily="18" charset="0"/>
                              <a:ea typeface="Cambria Math" panose="02040503050406030204" pitchFamily="18" charset="0"/>
                            </a:rPr>
                            <m:t>𝜔</m:t>
                          </m:r>
                        </m:sub>
                      </m:sSub>
                      <m:d>
                        <m:dPr>
                          <m:begChr m:val="["/>
                          <m:endChr m:val="]"/>
                          <m:ctrlPr>
                            <a:rPr lang="en-US" sz="1800" i="1" noProof="0" smtClean="0">
                              <a:latin typeface="Cambria Math" panose="02040503050406030204" pitchFamily="18" charset="0"/>
                              <a:ea typeface="Cambria Math" panose="02040503050406030204" pitchFamily="18" charset="0"/>
                            </a:rPr>
                          </m:ctrlPr>
                        </m:dPr>
                        <m:e>
                          <m:r>
                            <m:rPr>
                              <m:lit/>
                            </m:rPr>
                            <a:rPr lang="en-US" sz="1800" b="0" i="1" noProof="0" smtClean="0">
                              <a:latin typeface="Cambria Math" panose="02040503050406030204" pitchFamily="18" charset="0"/>
                              <a:ea typeface="Cambria Math" panose="02040503050406030204" pitchFamily="18" charset="0"/>
                            </a:rPr>
                            <m:t> </m:t>
                          </m:r>
                          <m:sSubSup>
                            <m:sSubSupPr>
                              <m:ctrlPr>
                                <a:rPr lang="en-US" sz="1800" b="0" i="1" noProof="0" smtClean="0">
                                  <a:latin typeface="Cambria Math" panose="02040503050406030204" pitchFamily="18" charset="0"/>
                                  <a:ea typeface="Cambria Math" panose="02040503050406030204" pitchFamily="18" charset="0"/>
                                </a:rPr>
                              </m:ctrlPr>
                            </m:sSubSupPr>
                            <m:e>
                              <m:r>
                                <a:rPr lang="en-US" sz="1800" b="0" i="1" noProof="0" smtClean="0">
                                  <a:latin typeface="Cambria Math" panose="02040503050406030204" pitchFamily="18" charset="0"/>
                                  <a:ea typeface="Cambria Math" panose="02040503050406030204" pitchFamily="18" charset="0"/>
                                </a:rPr>
                                <m:t>𝜓</m:t>
                              </m:r>
                            </m:e>
                            <m:sub>
                              <m:r>
                                <a:rPr lang="en-US" sz="1800" b="0" i="1" noProof="0" smtClean="0">
                                  <a:latin typeface="Cambria Math" panose="02040503050406030204" pitchFamily="18" charset="0"/>
                                  <a:ea typeface="Cambria Math" panose="02040503050406030204" pitchFamily="18" charset="0"/>
                                </a:rPr>
                                <m:t>𝑢</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𝑠</m:t>
                              </m:r>
                            </m:sub>
                            <m:sup>
                              <m:r>
                                <a:rPr lang="en-US" sz="1800" b="0" i="1" noProof="0" smtClean="0">
                                  <a:latin typeface="Cambria Math" panose="02040503050406030204" pitchFamily="18" charset="0"/>
                                  <a:ea typeface="Cambria Math" panose="02040503050406030204" pitchFamily="18" charset="0"/>
                                </a:rPr>
                                <m:t>𝑅</m:t>
                              </m:r>
                            </m:sup>
                          </m:sSubSup>
                          <m:d>
                            <m:dPr>
                              <m:ctrlPr>
                                <a:rPr lang="en-US" sz="1800" i="1" noProof="0" smtClean="0">
                                  <a:latin typeface="Cambria Math" panose="02040503050406030204" pitchFamily="18" charset="0"/>
                                  <a:ea typeface="Cambria Math" panose="02040503050406030204" pitchFamily="18" charset="0"/>
                                </a:rPr>
                              </m:ctrlPr>
                            </m:dPr>
                            <m:e>
                              <m:r>
                                <a:rPr lang="en-US" sz="1800" i="1" noProof="0" smtClean="0">
                                  <a:latin typeface="Cambria Math" panose="02040503050406030204" pitchFamily="18" charset="0"/>
                                  <a:ea typeface="Cambria Math" panose="02040503050406030204" pitchFamily="18" charset="0"/>
                                </a:rPr>
                                <m:t>𝑡</m:t>
                              </m:r>
                            </m:e>
                          </m:d>
                        </m:e>
                      </m:d>
                      <m:r>
                        <a:rPr lang="en-US" sz="1800" b="0" i="0" noProof="0" smtClean="0">
                          <a:latin typeface="Cambria Math" panose="02040503050406030204" pitchFamily="18" charset="0"/>
                          <a:ea typeface="Cambria Math" panose="02040503050406030204" pitchFamily="18" charset="0"/>
                        </a:rPr>
                        <m:t>=</m:t>
                      </m:r>
                      <m:f>
                        <m:fPr>
                          <m:ctrlPr>
                            <a:rPr lang="en-US" sz="1800" b="0" i="1" noProof="0" smtClean="0">
                              <a:latin typeface="Cambria Math" panose="02040503050406030204" pitchFamily="18" charset="0"/>
                              <a:ea typeface="Cambria Math" panose="02040503050406030204" pitchFamily="18" charset="0"/>
                            </a:rPr>
                          </m:ctrlPr>
                        </m:fPr>
                        <m:num>
                          <m:r>
                            <a:rPr lang="en-US" sz="1800" b="0" i="1" noProof="0" smtClean="0">
                              <a:latin typeface="Cambria Math" panose="02040503050406030204" pitchFamily="18" charset="0"/>
                              <a:ea typeface="Cambria Math" panose="02040503050406030204" pitchFamily="18" charset="0"/>
                            </a:rPr>
                            <m:t>1</m:t>
                          </m:r>
                        </m:num>
                        <m:den>
                          <m:r>
                            <a:rPr lang="en-US" sz="1800" b="0" i="1" noProof="0" smtClean="0">
                              <a:latin typeface="Cambria Math" panose="02040503050406030204" pitchFamily="18" charset="0"/>
                              <a:ea typeface="Cambria Math" panose="02040503050406030204" pitchFamily="18" charset="0"/>
                            </a:rPr>
                            <m:t>𝜋</m:t>
                          </m:r>
                        </m:den>
                      </m:f>
                      <m:func>
                        <m:funcPr>
                          <m:ctrlPr>
                            <a:rPr lang="en-US" sz="1800" b="0" i="1" noProof="0" smtClean="0">
                              <a:latin typeface="Cambria Math" panose="02040503050406030204" pitchFamily="18" charset="0"/>
                              <a:ea typeface="Cambria Math" panose="02040503050406030204" pitchFamily="18" charset="0"/>
                            </a:rPr>
                          </m:ctrlPr>
                        </m:funcPr>
                        <m:fName>
                          <m:r>
                            <m:rPr>
                              <m:sty m:val="p"/>
                            </m:rPr>
                            <a:rPr lang="en-US" sz="1800" b="0" i="0" noProof="0" smtClean="0">
                              <a:latin typeface="Cambria Math" panose="02040503050406030204" pitchFamily="18" charset="0"/>
                              <a:ea typeface="Cambria Math" panose="02040503050406030204" pitchFamily="18" charset="0"/>
                            </a:rPr>
                            <m:t>exp</m:t>
                          </m:r>
                        </m:fName>
                        <m:e>
                          <m:d>
                            <m:dPr>
                              <m:ctrlPr>
                                <a:rPr lang="en-US" sz="1800" b="0" i="1" noProof="0" smtClean="0">
                                  <a:latin typeface="Cambria Math" panose="02040503050406030204" pitchFamily="18" charset="0"/>
                                  <a:ea typeface="Cambria Math" panose="02040503050406030204" pitchFamily="18" charset="0"/>
                                </a:rPr>
                              </m:ctrlPr>
                            </m:dPr>
                            <m:e>
                              <m:f>
                                <m:fPr>
                                  <m:ctrlPr>
                                    <a:rPr lang="en-US" sz="1800" b="0" i="1" noProof="0" smtClean="0">
                                      <a:latin typeface="Cambria Math" panose="02040503050406030204" pitchFamily="18" charset="0"/>
                                      <a:ea typeface="Cambria Math" panose="02040503050406030204" pitchFamily="18" charset="0"/>
                                    </a:rPr>
                                  </m:ctrlPr>
                                </m:fPr>
                                <m:num>
                                  <m:r>
                                    <a:rPr lang="en-US" sz="1800" b="0" i="1" noProof="0" smtClean="0">
                                      <a:latin typeface="Cambria Math" panose="02040503050406030204" pitchFamily="18" charset="0"/>
                                      <a:ea typeface="Cambria Math" panose="02040503050406030204" pitchFamily="18" charset="0"/>
                                    </a:rPr>
                                    <m:t>𝑖</m:t>
                                  </m:r>
                                </m:num>
                                <m:den>
                                  <m:r>
                                    <a:rPr lang="en-US" sz="1800" b="0" i="1" noProof="0" smtClean="0">
                                      <a:latin typeface="Cambria Math" panose="02040503050406030204" pitchFamily="18" charset="0"/>
                                      <a:ea typeface="Cambria Math" panose="02040503050406030204" pitchFamily="18" charset="0"/>
                                    </a:rPr>
                                    <m:t>2</m:t>
                                  </m:r>
                                </m:den>
                              </m:f>
                              <m:sSup>
                                <m:sSupPr>
                                  <m:ctrlPr>
                                    <a:rPr lang="en-US" sz="1800" b="0" i="1" noProof="0" smtClean="0">
                                      <a:latin typeface="Cambria Math" panose="02040503050406030204" pitchFamily="18" charset="0"/>
                                      <a:ea typeface="Cambria Math" panose="02040503050406030204" pitchFamily="18" charset="0"/>
                                    </a:rPr>
                                  </m:ctrlPr>
                                </m:sSupPr>
                                <m:e>
                                  <m:r>
                                    <a:rPr lang="en-US" sz="1800" i="1" noProof="0" smtClean="0">
                                      <a:latin typeface="Cambria Math" panose="02040503050406030204" pitchFamily="18" charset="0"/>
                                      <a:ea typeface="Cambria Math" panose="02040503050406030204" pitchFamily="18" charset="0"/>
                                    </a:rPr>
                                    <m:t>𝕩</m:t>
                                  </m:r>
                                </m:e>
                                <m:sup>
                                  <m:r>
                                    <a:rPr lang="en-US" sz="1800" b="0" i="1" noProof="0" smtClean="0">
                                      <a:latin typeface="Cambria Math" panose="02040503050406030204" pitchFamily="18" charset="0"/>
                                      <a:ea typeface="Cambria Math" panose="02040503050406030204" pitchFamily="18" charset="0"/>
                                    </a:rPr>
                                    <m:t>𝑇</m:t>
                                  </m:r>
                                </m:sup>
                              </m:sSup>
                              <m:sSup>
                                <m:sSupPr>
                                  <m:ctrlPr>
                                    <a:rPr lang="en-US" sz="1800" b="0" i="1" noProof="0" smtClean="0">
                                      <a:latin typeface="Cambria Math" panose="02040503050406030204" pitchFamily="18" charset="0"/>
                                      <a:ea typeface="Cambria Math" panose="02040503050406030204" pitchFamily="18" charset="0"/>
                                    </a:rPr>
                                  </m:ctrlPr>
                                </m:sSupPr>
                                <m:e>
                                  <m:r>
                                    <a:rPr lang="en-US" sz="1800" i="1" noProof="0" smtClean="0">
                                      <a:latin typeface="Cambria Math" panose="02040503050406030204" pitchFamily="18" charset="0"/>
                                      <a:ea typeface="Cambria Math" panose="02040503050406030204" pitchFamily="18" charset="0"/>
                                    </a:rPr>
                                    <m:t>𝔸</m:t>
                                  </m:r>
                                </m:e>
                                <m:sup>
                                  <m:r>
                                    <a:rPr lang="en-US" sz="1800" b="0" i="1" noProof="0" smtClean="0">
                                      <a:latin typeface="Cambria Math" panose="02040503050406030204" pitchFamily="18" charset="0"/>
                                      <a:ea typeface="Cambria Math" panose="02040503050406030204" pitchFamily="18" charset="0"/>
                                    </a:rPr>
                                    <m:t>−1</m:t>
                                  </m:r>
                                </m:sup>
                              </m:sSup>
                              <m:r>
                                <a:rPr lang="en-US" sz="1800" b="0" i="1" noProof="0" smtClean="0">
                                  <a:latin typeface="Cambria Math" panose="02040503050406030204" pitchFamily="18" charset="0"/>
                                  <a:ea typeface="Cambria Math" panose="02040503050406030204" pitchFamily="18" charset="0"/>
                                </a:rPr>
                                <m:t>𝕩</m:t>
                              </m:r>
                            </m:e>
                          </m:d>
                        </m:e>
                      </m:func>
                    </m:oMath>
                  </m:oMathPara>
                </a14:m>
                <a:endParaRPr lang="en-US" noProof="0" dirty="0"/>
              </a:p>
            </p:txBody>
          </p:sp>
        </mc:Choice>
        <mc:Fallback xmlns="">
          <p:sp>
            <p:nvSpPr>
              <p:cNvPr id="17" name="TextBox 16">
                <a:extLst>
                  <a:ext uri="{FF2B5EF4-FFF2-40B4-BE49-F238E27FC236}">
                    <a16:creationId xmlns:a16="http://schemas.microsoft.com/office/drawing/2014/main" id="{E81A5944-8F5B-56A5-D793-6D04F66E117F}"/>
                  </a:ext>
                </a:extLst>
              </p:cNvPr>
              <p:cNvSpPr txBox="1">
                <a:spLocks noRot="1" noChangeAspect="1" noMove="1" noResize="1" noEditPoints="1" noAdjustHandles="1" noChangeArrowheads="1" noChangeShapeType="1" noTextEdit="1"/>
              </p:cNvSpPr>
              <p:nvPr/>
            </p:nvSpPr>
            <p:spPr>
              <a:xfrm>
                <a:off x="2530763" y="1325209"/>
                <a:ext cx="3565237" cy="618631"/>
              </a:xfrm>
              <a:prstGeom prst="rect">
                <a:avLst/>
              </a:prstGeom>
              <a:blipFill>
                <a:blip r:embed="rId3"/>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50B69E2-1E94-26C3-7D2E-5C68D669D53E}"/>
              </a:ext>
            </a:extLst>
          </p:cNvPr>
          <p:cNvGrpSpPr/>
          <p:nvPr/>
        </p:nvGrpSpPr>
        <p:grpSpPr>
          <a:xfrm>
            <a:off x="2530020" y="2341009"/>
            <a:ext cx="4703976" cy="1664412"/>
            <a:chOff x="2531506" y="2917016"/>
            <a:chExt cx="4703976" cy="166441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023AD5-6E91-63CB-FD09-24E050831AB6}"/>
                    </a:ext>
                  </a:extLst>
                </p:cNvPr>
                <p:cNvSpPr txBox="1"/>
                <p:nvPr/>
              </p:nvSpPr>
              <p:spPr>
                <a:xfrm>
                  <a:off x="2531506" y="2917016"/>
                  <a:ext cx="1423543" cy="585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latin typeface="Cambria Math" panose="02040503050406030204" pitchFamily="18" charset="0"/>
                            <a:ea typeface="Cambria Math" panose="02040503050406030204" pitchFamily="18" charset="0"/>
                          </a:rPr>
                          <m:t>𝕩</m:t>
                        </m:r>
                        <m:r>
                          <a:rPr lang="en-US" sz="1800" b="0" i="1" noProof="0" smtClean="0">
                            <a:latin typeface="Cambria Math" panose="02040503050406030204" pitchFamily="18" charset="0"/>
                            <a:ea typeface="Cambria Math" panose="02040503050406030204" pitchFamily="18" charset="0"/>
                          </a:rPr>
                          <m:t>=</m:t>
                        </m:r>
                        <m:d>
                          <m:dPr>
                            <m:begChr m:val="["/>
                            <m:endChr m:val="]"/>
                            <m:ctrlPr>
                              <a:rPr lang="en-US" sz="1800" b="0" i="1" noProof="0" smtClean="0">
                                <a:latin typeface="Cambria Math" panose="02040503050406030204" pitchFamily="18" charset="0"/>
                                <a:ea typeface="Cambria Math" panose="02040503050406030204" pitchFamily="18" charset="0"/>
                              </a:rPr>
                            </m:ctrlPr>
                          </m:dPr>
                          <m:e>
                            <m:m>
                              <m:mPr>
                                <m:mcs>
                                  <m:mc>
                                    <m:mcPr>
                                      <m:count m:val="1"/>
                                      <m:mcJc m:val="center"/>
                                    </m:mcPr>
                                  </m:mc>
                                </m:mcs>
                                <m:ctrlPr>
                                  <a:rPr lang="en-US" sz="1800" b="0" i="1" noProof="0" smtClean="0">
                                    <a:latin typeface="Cambria Math" panose="02040503050406030204" pitchFamily="18" charset="0"/>
                                    <a:ea typeface="Cambria Math" panose="02040503050406030204" pitchFamily="18" charset="0"/>
                                  </a:rPr>
                                </m:ctrlPr>
                              </m:mPr>
                              <m:mr>
                                <m:e>
                                  <m:r>
                                    <m:rPr>
                                      <m:brk m:alnAt="7"/>
                                    </m:rPr>
                                    <a:rPr lang="en-US" sz="1800" b="0" i="1" noProof="0" smtClean="0">
                                      <a:latin typeface="Cambria Math" panose="02040503050406030204" pitchFamily="18" charset="0"/>
                                      <a:ea typeface="Cambria Math" panose="02040503050406030204" pitchFamily="18" charset="0"/>
                                    </a:rPr>
                                    <m:t>𝑡</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𝑢</m:t>
                                  </m:r>
                                </m:e>
                              </m:mr>
                              <m:mr>
                                <m:e>
                                  <m:r>
                                    <a:rPr lang="en-US" sz="1800" b="0" i="1" noProof="0" smtClean="0">
                                      <a:latin typeface="Cambria Math" panose="02040503050406030204" pitchFamily="18" charset="0"/>
                                      <a:ea typeface="Cambria Math" panose="02040503050406030204" pitchFamily="18" charset="0"/>
                                    </a:rPr>
                                    <m:t>𝜔</m:t>
                                  </m:r>
                                  <m:r>
                                    <a:rPr lang="en-US" sz="1800" b="0" i="1" noProof="0" smtClean="0">
                                      <a:latin typeface="Cambria Math" panose="02040503050406030204" pitchFamily="18" charset="0"/>
                                      <a:ea typeface="Cambria Math" panose="02040503050406030204" pitchFamily="18" charset="0"/>
                                    </a:rPr>
                                    <m:t>−</m:t>
                                  </m:r>
                                  <m:r>
                                    <a:rPr lang="en-US" sz="1800" b="0" i="1" noProof="0" smtClean="0">
                                      <a:latin typeface="Cambria Math" panose="02040503050406030204" pitchFamily="18" charset="0"/>
                                      <a:ea typeface="Cambria Math" panose="02040503050406030204" pitchFamily="18" charset="0"/>
                                    </a:rPr>
                                    <m:t>𝜉</m:t>
                                  </m:r>
                                </m:e>
                              </m:mr>
                            </m:m>
                          </m:e>
                        </m:d>
                      </m:oMath>
                    </m:oMathPara>
                  </a14:m>
                  <a:endParaRPr lang="en-US" noProof="0" dirty="0"/>
                </a:p>
              </p:txBody>
            </p:sp>
          </mc:Choice>
          <mc:Fallback xmlns="">
            <p:sp>
              <p:nvSpPr>
                <p:cNvPr id="5" name="TextBox 4">
                  <a:extLst>
                    <a:ext uri="{FF2B5EF4-FFF2-40B4-BE49-F238E27FC236}">
                      <a16:creationId xmlns:a16="http://schemas.microsoft.com/office/drawing/2014/main" id="{50023AD5-6E91-63CB-FD09-24E050831AB6}"/>
                    </a:ext>
                  </a:extLst>
                </p:cNvPr>
                <p:cNvSpPr txBox="1">
                  <a:spLocks noRot="1" noChangeAspect="1" noMove="1" noResize="1" noEditPoints="1" noAdjustHandles="1" noChangeArrowheads="1" noChangeShapeType="1" noTextEdit="1"/>
                </p:cNvSpPr>
                <p:nvPr/>
              </p:nvSpPr>
              <p:spPr>
                <a:xfrm>
                  <a:off x="2531506" y="2917016"/>
                  <a:ext cx="1423543" cy="58528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BAA9A34-71CD-4812-6853-A24E06E4CDAD}"/>
                    </a:ext>
                  </a:extLst>
                </p:cNvPr>
                <p:cNvSpPr txBox="1"/>
                <p:nvPr/>
              </p:nvSpPr>
              <p:spPr>
                <a:xfrm>
                  <a:off x="2531506" y="3692980"/>
                  <a:ext cx="4703976" cy="8884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latin typeface="Cambria Math" panose="02040503050406030204" pitchFamily="18" charset="0"/>
                            <a:ea typeface="Cambria Math" panose="02040503050406030204" pitchFamily="18" charset="0"/>
                          </a:rPr>
                          <m:t>𝔸</m:t>
                        </m:r>
                        <m:r>
                          <a:rPr lang="en-US" sz="1800" b="0" i="1" noProof="0" smtClean="0">
                            <a:latin typeface="Cambria Math" panose="02040503050406030204" pitchFamily="18" charset="0"/>
                            <a:ea typeface="Cambria Math" panose="02040503050406030204" pitchFamily="18" charset="0"/>
                          </a:rPr>
                          <m:t>=</m:t>
                        </m:r>
                        <m:sSup>
                          <m:sSupPr>
                            <m:ctrlPr>
                              <a:rPr lang="en-US" sz="1800" i="1" noProof="0" smtClean="0">
                                <a:latin typeface="Cambria Math" panose="02040503050406030204" pitchFamily="18" charset="0"/>
                                <a:ea typeface="Cambria Math" panose="02040503050406030204" pitchFamily="18" charset="0"/>
                              </a:rPr>
                            </m:ctrlPr>
                          </m:sSupPr>
                          <m:e>
                            <m:d>
                              <m:dPr>
                                <m:begChr m:val="["/>
                                <m:endChr m:val="]"/>
                                <m:ctrlPr>
                                  <a:rPr lang="en-US" sz="1800" i="1" noProof="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a:latin typeface="Cambria Math" panose="02040503050406030204" pitchFamily="18" charset="0"/>
                                        <a:ea typeface="Cambria Math" panose="02040503050406030204" pitchFamily="18" charset="0"/>
                                      </a:rPr>
                                    </m:ctrlPr>
                                  </m:mPr>
                                  <m:mr>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r>
                                    <m:e>
                                      <m:r>
                                        <a:rPr lang="en-US" sz="1800" i="1" noProof="0" smtClean="0">
                                          <a:latin typeface="Cambria Math" panose="02040503050406030204" pitchFamily="18" charset="0"/>
                                          <a:ea typeface="Cambria Math" panose="02040503050406030204" pitchFamily="18" charset="0"/>
                                        </a:rPr>
                                        <m:t>−</m:t>
                                      </m:r>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smtClean="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
                              </m:e>
                            </m:d>
                          </m:e>
                          <m:sup>
                            <m:r>
                              <a:rPr lang="en-US" sz="1800" b="0" i="1" noProof="0" smtClean="0">
                                <a:latin typeface="Cambria Math" panose="02040503050406030204" pitchFamily="18" charset="0"/>
                                <a:ea typeface="Cambria Math" panose="02040503050406030204" pitchFamily="18" charset="0"/>
                              </a:rPr>
                              <m:t>𝑇</m:t>
                            </m:r>
                          </m:sup>
                        </m:sSup>
                        <m:d>
                          <m:dPr>
                            <m:begChr m:val="["/>
                            <m:endChr m:val="]"/>
                            <m:ctrlPr>
                              <a:rPr lang="en-US" sz="18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smtClean="0">
                                    <a:solidFill>
                                      <a:schemeClr val="tx1"/>
                                    </a:solidFill>
                                    <a:latin typeface="Cambria Math" panose="02040503050406030204" pitchFamily="18" charset="0"/>
                                    <a:ea typeface="Cambria Math" panose="02040503050406030204" pitchFamily="18" charset="0"/>
                                  </a:rPr>
                                </m:ctrlPr>
                              </m:mPr>
                              <m:mr>
                                <m:e>
                                  <m:r>
                                    <m:rPr>
                                      <m:brk m:alnAt="7"/>
                                    </m:rPr>
                                    <a:rPr lang="en-US" sz="1800" b="0" i="1" noProof="0" smtClean="0">
                                      <a:solidFill>
                                        <a:schemeClr val="tx1"/>
                                      </a:solidFill>
                                      <a:latin typeface="Cambria Math" panose="02040503050406030204" pitchFamily="18" charset="0"/>
                                      <a:ea typeface="Cambria Math" panose="02040503050406030204" pitchFamily="18" charset="0"/>
                                    </a:rPr>
                                    <m:t>𝑎</m:t>
                                  </m:r>
                                </m:e>
                                <m:e>
                                  <m:r>
                                    <a:rPr lang="en-US" sz="1800" b="0" i="1" noProof="0" smtClean="0">
                                      <a:solidFill>
                                        <a:schemeClr val="tx1"/>
                                      </a:solidFill>
                                      <a:latin typeface="Cambria Math" panose="02040503050406030204" pitchFamily="18" charset="0"/>
                                      <a:ea typeface="Cambria Math" panose="02040503050406030204" pitchFamily="18" charset="0"/>
                                    </a:rPr>
                                    <m:t>0</m:t>
                                  </m:r>
                                </m:e>
                              </m:mr>
                              <m:mr>
                                <m:e>
                                  <m:r>
                                    <a:rPr lang="en-US" sz="1800" b="0" i="1" noProof="0" smtClean="0">
                                      <a:solidFill>
                                        <a:schemeClr val="tx1"/>
                                      </a:solidFill>
                                      <a:latin typeface="Cambria Math" panose="02040503050406030204" pitchFamily="18" charset="0"/>
                                      <a:ea typeface="Cambria Math" panose="02040503050406030204" pitchFamily="18" charset="0"/>
                                    </a:rPr>
                                    <m:t>0</m:t>
                                  </m:r>
                                </m:e>
                                <m:e>
                                  <m:r>
                                    <a:rPr lang="en-US" sz="1800" b="0" i="1" noProof="0" smtClean="0">
                                      <a:solidFill>
                                        <a:schemeClr val="tx1"/>
                                      </a:solidFill>
                                      <a:latin typeface="Cambria Math" panose="02040503050406030204" pitchFamily="18" charset="0"/>
                                      <a:ea typeface="Cambria Math" panose="02040503050406030204" pitchFamily="18" charset="0"/>
                                    </a:rPr>
                                    <m:t>𝑏</m:t>
                                  </m:r>
                                </m:e>
                              </m:mr>
                            </m:m>
                          </m:e>
                        </m:d>
                        <m:d>
                          <m:dPr>
                            <m:begChr m:val="["/>
                            <m:endChr m:val="]"/>
                            <m:ctrlPr>
                              <a:rPr lang="en-US" sz="1800" i="1" noProof="0" smtClean="0">
                                <a:latin typeface="Cambria Math" panose="02040503050406030204" pitchFamily="18" charset="0"/>
                                <a:ea typeface="Cambria Math" panose="02040503050406030204" pitchFamily="18" charset="0"/>
                              </a:rPr>
                            </m:ctrlPr>
                          </m:dPr>
                          <m:e>
                            <m:m>
                              <m:mPr>
                                <m:mcs>
                                  <m:mc>
                                    <m:mcPr>
                                      <m:count m:val="2"/>
                                      <m:mcJc m:val="center"/>
                                    </m:mcPr>
                                  </m:mc>
                                </m:mcs>
                                <m:ctrlPr>
                                  <a:rPr lang="en-US" sz="1800" i="1" noProof="0">
                                    <a:latin typeface="Cambria Math" panose="02040503050406030204" pitchFamily="18" charset="0"/>
                                    <a:ea typeface="Cambria Math" panose="02040503050406030204" pitchFamily="18" charset="0"/>
                                  </a:rPr>
                                </m:ctrlPr>
                              </m:mPr>
                              <m:mr>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r>
                                <m:e>
                                  <m:r>
                                    <a:rPr lang="en-US" sz="1800" i="1" noProof="0" smtClean="0">
                                      <a:latin typeface="Cambria Math" panose="02040503050406030204" pitchFamily="18" charset="0"/>
                                      <a:ea typeface="Cambria Math" panose="02040503050406030204" pitchFamily="18" charset="0"/>
                                    </a:rPr>
                                    <m:t>−</m:t>
                                  </m:r>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rPr>
                                        <a:rPr lang="en-US" sz="1800" noProof="0" smtClean="0">
                                          <a:solidFill>
                                            <a:schemeClr val="tx1"/>
                                          </a:solidFill>
                                          <a:latin typeface="Cambria Math" panose="02040503050406030204" pitchFamily="18" charset="0"/>
                                          <a:ea typeface="Cambria Math" panose="02040503050406030204" pitchFamily="18" charset="0"/>
                                        </a:rPr>
                                        <m:t>sin</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e>
                                  <m:func>
                                    <m:funcPr>
                                      <m:ctrlPr>
                                        <a:rPr lang="en-US" sz="1800" i="1" noProof="0" smtClean="0">
                                          <a:solidFill>
                                            <a:schemeClr val="tx1"/>
                                          </a:solidFill>
                                          <a:latin typeface="Cambria Math" panose="02040503050406030204" pitchFamily="18" charset="0"/>
                                          <a:ea typeface="Cambria Math" panose="02040503050406030204" pitchFamily="18" charset="0"/>
                                        </a:rPr>
                                      </m:ctrlPr>
                                    </m:funcPr>
                                    <m:fName>
                                      <m:r>
                                        <m:rPr>
                                          <m:sty m:val="p"/>
                                          <m:brk m:alnAt="7"/>
                                        </m:rPr>
                                        <a:rPr lang="en-US" sz="1800" noProof="0">
                                          <a:solidFill>
                                            <a:schemeClr val="tx1"/>
                                          </a:solidFill>
                                          <a:latin typeface="Cambria Math" panose="02040503050406030204" pitchFamily="18" charset="0"/>
                                          <a:ea typeface="Cambria Math" panose="02040503050406030204" pitchFamily="18" charset="0"/>
                                        </a:rPr>
                                        <m:t>c</m:t>
                                      </m:r>
                                      <m:r>
                                        <m:rPr>
                                          <m:sty m:val="p"/>
                                        </m:rPr>
                                        <a:rPr lang="en-US" sz="1800" noProof="0">
                                          <a:solidFill>
                                            <a:schemeClr val="tx1"/>
                                          </a:solidFill>
                                          <a:latin typeface="Cambria Math" panose="02040503050406030204" pitchFamily="18" charset="0"/>
                                          <a:ea typeface="Cambria Math" panose="02040503050406030204" pitchFamily="18" charset="0"/>
                                        </a:rPr>
                                        <m:t>os</m:t>
                                      </m:r>
                                    </m:fName>
                                    <m:e>
                                      <m:r>
                                        <a:rPr lang="en-US" sz="1800" i="1" noProof="0" smtClean="0">
                                          <a:solidFill>
                                            <a:schemeClr val="tx1"/>
                                          </a:solidFill>
                                          <a:latin typeface="Cambria Math" panose="02040503050406030204" pitchFamily="18" charset="0"/>
                                          <a:ea typeface="Cambria Math" panose="02040503050406030204" pitchFamily="18" charset="0"/>
                                        </a:rPr>
                                        <m:t>𝜃</m:t>
                                      </m:r>
                                    </m:e>
                                  </m:func>
                                </m:e>
                              </m:mr>
                            </m:m>
                          </m:e>
                        </m:d>
                      </m:oMath>
                    </m:oMathPara>
                  </a14:m>
                  <a:endParaRPr lang="en-US" sz="1800" noProof="0" dirty="0"/>
                </a:p>
                <a:p>
                  <a:endParaRPr lang="en-US" noProof="0" dirty="0"/>
                </a:p>
              </p:txBody>
            </p:sp>
          </mc:Choice>
          <mc:Fallback xmlns="">
            <p:sp>
              <p:nvSpPr>
                <p:cNvPr id="12" name="TextBox 11">
                  <a:extLst>
                    <a:ext uri="{FF2B5EF4-FFF2-40B4-BE49-F238E27FC236}">
                      <a16:creationId xmlns:a16="http://schemas.microsoft.com/office/drawing/2014/main" id="{DBAA9A34-71CD-4812-6853-A24E06E4CDAD}"/>
                    </a:ext>
                  </a:extLst>
                </p:cNvPr>
                <p:cNvSpPr txBox="1">
                  <a:spLocks noRot="1" noChangeAspect="1" noMove="1" noResize="1" noEditPoints="1" noAdjustHandles="1" noChangeArrowheads="1" noChangeShapeType="1" noTextEdit="1"/>
                </p:cNvSpPr>
                <p:nvPr/>
              </p:nvSpPr>
              <p:spPr>
                <a:xfrm>
                  <a:off x="2531506" y="3692980"/>
                  <a:ext cx="4703976" cy="888448"/>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EB3FEB-5CB8-607B-4D7E-1E4BEB6D9EA6}"/>
                  </a:ext>
                </a:extLst>
              </p:cNvPr>
              <p:cNvSpPr txBox="1"/>
              <p:nvPr/>
            </p:nvSpPr>
            <p:spPr>
              <a:xfrm>
                <a:off x="2450257" y="4384531"/>
                <a:ext cx="7183558" cy="656013"/>
              </a:xfrm>
              <a:prstGeom prst="rect">
                <a:avLst/>
              </a:prstGeom>
              <a:noFill/>
            </p:spPr>
            <p:txBody>
              <a:bodyPr wrap="square" rtlCol="0">
                <a:spAutoFit/>
              </a:bodyPr>
              <a:lstStyle/>
              <a:p>
                <a14:m>
                  <m:oMath xmlns:m="http://schemas.openxmlformats.org/officeDocument/2006/math">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𝜓</m:t>
                        </m:r>
                      </m:e>
                      <m:sub>
                        <m:r>
                          <a:rPr lang="en-US" b="0" i="1" noProof="0" smtClean="0">
                            <a:latin typeface="Cambria Math" panose="02040503050406030204" pitchFamily="18" charset="0"/>
                          </a:rPr>
                          <m:t>𝑢</m:t>
                        </m:r>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𝑅</m:t>
                        </m:r>
                      </m:sup>
                    </m:sSubSup>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𝑡</m:t>
                        </m:r>
                      </m:e>
                    </m:d>
                    <m:r>
                      <a:rPr lang="en-US" b="0" i="1" noProof="0" smtClean="0">
                        <a:latin typeface="Cambria Math" panose="02040503050406030204" pitchFamily="18" charset="0"/>
                      </a:rPr>
                      <m:t>= </m:t>
                    </m:r>
                    <m:rad>
                      <m:radPr>
                        <m:ctrlPr>
                          <a:rPr lang="en-US" b="0" i="1" noProof="0" smtClean="0">
                            <a:latin typeface="Cambria Math" panose="02040503050406030204" pitchFamily="18" charset="0"/>
                          </a:rPr>
                        </m:ctrlPr>
                      </m:radPr>
                      <m:deg>
                        <m:r>
                          <m:rPr>
                            <m:brk m:alnAt="7"/>
                          </m:rPr>
                          <a:rPr lang="en-US" b="0" i="1" noProof="0" smtClean="0">
                            <a:latin typeface="Cambria Math" panose="02040503050406030204" pitchFamily="18" charset="0"/>
                          </a:rPr>
                          <m:t>4</m:t>
                        </m:r>
                      </m:deg>
                      <m:e>
                        <m:f>
                          <m:fPr>
                            <m:ctrlPr>
                              <a:rPr lang="en-US" b="0" i="1" noProof="0" smtClean="0">
                                <a:latin typeface="Cambria Math" panose="02040503050406030204" pitchFamily="18" charset="0"/>
                              </a:rPr>
                            </m:ctrlPr>
                          </m:fPr>
                          <m:num>
                            <m:r>
                              <a:rPr lang="en-US" b="0" i="1" noProof="0" smtClean="0">
                                <a:latin typeface="Cambria Math" panose="02040503050406030204" pitchFamily="18" charset="0"/>
                              </a:rPr>
                              <m:t>2</m:t>
                            </m:r>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𝛼</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2</m:t>
                                </m:r>
                              </m:sup>
                            </m:sSubSup>
                          </m:num>
                          <m:den>
                            <m:r>
                              <a:rPr lang="en-US" b="0" i="1" noProof="0" smtClean="0">
                                <a:latin typeface="Cambria Math" panose="02040503050406030204" pitchFamily="18" charset="0"/>
                              </a:rPr>
                              <m:t>𝜋</m:t>
                            </m:r>
                          </m:den>
                        </m:f>
                        <m:r>
                          <a:rPr lang="en-US" b="0" i="1" noProof="0" smtClean="0">
                            <a:latin typeface="Cambria Math" panose="02040503050406030204" pitchFamily="18" charset="0"/>
                          </a:rPr>
                          <m:t> </m:t>
                        </m:r>
                      </m:e>
                    </m:rad>
                    <m:func>
                      <m:funcPr>
                        <m:ctrlPr>
                          <a:rPr lang="en-US" b="0" i="1" noProof="0" smtClean="0">
                            <a:latin typeface="Cambria Math" panose="02040503050406030204" pitchFamily="18" charset="0"/>
                          </a:rPr>
                        </m:ctrlPr>
                      </m:funcPr>
                      <m:fName>
                        <m:r>
                          <m:rPr>
                            <m:sty m:val="p"/>
                          </m:rPr>
                          <a:rPr lang="en-US" b="0" i="0" noProof="0" smtClean="0">
                            <a:latin typeface="Cambria Math" panose="02040503050406030204" pitchFamily="18" charset="0"/>
                          </a:rPr>
                          <m:t>exp</m:t>
                        </m:r>
                      </m:fName>
                      <m:e>
                        <m:d>
                          <m:dPr>
                            <m:ctrlPr>
                              <a:rPr lang="en-US" b="0" i="1" noProof="0" smtClean="0">
                                <a:latin typeface="Cambria Math" panose="02040503050406030204" pitchFamily="18" charset="0"/>
                              </a:rPr>
                            </m:ctrlPr>
                          </m:dPr>
                          <m:e>
                            <m:r>
                              <a:rPr lang="en-US" b="0" i="1" noProof="0" smtClean="0">
                                <a:latin typeface="Cambria Math" panose="02040503050406030204" pitchFamily="18" charset="0"/>
                              </a:rPr>
                              <m:t>−</m:t>
                            </m:r>
                            <m:sSubSup>
                              <m:sSubSupPr>
                                <m:ctrlPr>
                                  <a:rPr lang="en-US" b="0" i="1" noProof="0" smtClean="0">
                                    <a:latin typeface="Cambria Math" panose="02040503050406030204" pitchFamily="18" charset="0"/>
                                  </a:rPr>
                                </m:ctrlPr>
                              </m:sSubSupPr>
                              <m:e>
                                <m:r>
                                  <a:rPr lang="en-US" b="0" i="1" noProof="0" smtClean="0">
                                    <a:latin typeface="Cambria Math" panose="02040503050406030204" pitchFamily="18" charset="0"/>
                                  </a:rPr>
                                  <m:t>𝛼</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up>
                                <m:r>
                                  <a:rPr lang="en-US" b="0" i="1" noProof="0" smtClean="0">
                                    <a:latin typeface="Cambria Math" panose="02040503050406030204" pitchFamily="18" charset="0"/>
                                  </a:rPr>
                                  <m:t>2</m:t>
                                </m:r>
                              </m:sup>
                            </m:sSubSup>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r>
                                  <a:rPr lang="en-US" b="0" i="1" noProof="0" smtClean="0">
                                    <a:latin typeface="Cambria Math" panose="02040503050406030204" pitchFamily="18" charset="0"/>
                                  </a:rPr>
                                  <m:t>)</m:t>
                                </m:r>
                              </m:e>
                              <m:sup>
                                <m:r>
                                  <a:rPr lang="en-US" b="0" i="1" noProof="0" smtClean="0">
                                    <a:latin typeface="Cambria Math" panose="02040503050406030204" pitchFamily="18" charset="0"/>
                                  </a:rPr>
                                  <m:t>2</m:t>
                                </m:r>
                              </m:sup>
                            </m:sSup>
                          </m:e>
                        </m:d>
                      </m:e>
                    </m:func>
                    <m:func>
                      <m:funcPr>
                        <m:ctrlPr>
                          <a:rPr lang="en-US" b="0" i="1" noProof="0" smtClean="0">
                            <a:latin typeface="Cambria Math" panose="02040503050406030204" pitchFamily="18" charset="0"/>
                          </a:rPr>
                        </m:ctrlPr>
                      </m:funcPr>
                      <m:fName>
                        <m:r>
                          <m:rPr>
                            <m:sty m:val="p"/>
                          </m:rPr>
                          <a:rPr lang="en-US" b="0" i="0" noProof="0" smtClean="0">
                            <a:latin typeface="Cambria Math" panose="02040503050406030204" pitchFamily="18" charset="0"/>
                          </a:rPr>
                          <m:t>exp</m:t>
                        </m:r>
                      </m:fName>
                      <m:e>
                        <m:d>
                          <m:dPr>
                            <m:ctrlPr>
                              <a:rPr lang="en-US" b="0" i="1" noProof="0" smtClean="0">
                                <a:latin typeface="Cambria Math" panose="02040503050406030204" pitchFamily="18" charset="0"/>
                              </a:rPr>
                            </m:ctrlPr>
                          </m:dPr>
                          <m:e>
                            <m:f>
                              <m:fPr>
                                <m:ctrlPr>
                                  <a:rPr lang="en-US" b="0" i="1" noProof="0" smtClean="0">
                                    <a:latin typeface="Cambria Math" panose="02040503050406030204" pitchFamily="18" charset="0"/>
                                  </a:rPr>
                                </m:ctrlPr>
                              </m:fPr>
                              <m:num>
                                <m:r>
                                  <a:rPr lang="en-US" b="0" i="1" noProof="0" smtClean="0">
                                    <a:latin typeface="Cambria Math" panose="02040503050406030204" pitchFamily="18" charset="0"/>
                                  </a:rPr>
                                  <m:t>𝑖</m:t>
                                </m:r>
                              </m:num>
                              <m:den>
                                <m:r>
                                  <a:rPr lang="en-US" b="0" i="1" noProof="0" smtClean="0">
                                    <a:latin typeface="Cambria Math" panose="02040503050406030204" pitchFamily="18" charset="0"/>
                                  </a:rPr>
                                  <m:t>2</m:t>
                                </m:r>
                              </m:den>
                            </m:f>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𝛽</m:t>
                                </m:r>
                              </m:e>
                              <m:sub>
                                <m:r>
                                  <a:rPr lang="en-US" b="0" i="1" noProof="0" smtClean="0">
                                    <a:latin typeface="Cambria Math" panose="02040503050406030204" pitchFamily="18" charset="0"/>
                                  </a:rPr>
                                  <m:t>,</m:t>
                                </m:r>
                                <m:r>
                                  <a:rPr lang="en-US" b="0" i="1" noProof="0" smtClean="0">
                                    <a:latin typeface="Cambria Math" panose="02040503050406030204" pitchFamily="18" charset="0"/>
                                  </a:rPr>
                                  <m:t>𝑠</m:t>
                                </m:r>
                              </m:sub>
                            </m:sSub>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r>
                                  <a:rPr lang="en-US" b="0" i="1" noProof="0" smtClean="0">
                                    <a:latin typeface="Cambria Math" panose="02040503050406030204" pitchFamily="18" charset="0"/>
                                  </a:rPr>
                                  <m:t>)</m:t>
                                </m:r>
                              </m:e>
                              <m:sup>
                                <m:r>
                                  <a:rPr lang="en-US" b="0" i="1" noProof="0" smtClean="0">
                                    <a:latin typeface="Cambria Math" panose="02040503050406030204" pitchFamily="18" charset="0"/>
                                  </a:rPr>
                                  <m:t>2</m:t>
                                </m:r>
                              </m:sup>
                            </m:sSup>
                          </m:e>
                        </m:d>
                      </m:e>
                    </m:func>
                  </m:oMath>
                </a14:m>
                <a:r>
                  <a:rPr lang="en-US" noProof="0" dirty="0"/>
                  <a:t> </a:t>
                </a:r>
                <a14:m>
                  <m:oMath xmlns:m="http://schemas.openxmlformats.org/officeDocument/2006/math">
                    <m:func>
                      <m:funcPr>
                        <m:ctrlPr>
                          <a:rPr lang="en-US" i="1" noProof="0" smtClean="0">
                            <a:latin typeface="Cambria Math" panose="02040503050406030204" pitchFamily="18" charset="0"/>
                          </a:rPr>
                        </m:ctrlPr>
                      </m:funcPr>
                      <m:fName>
                        <m:r>
                          <m:rPr>
                            <m:sty m:val="p"/>
                          </m:rPr>
                          <a:rPr lang="en-US" noProof="0" smtClean="0">
                            <a:latin typeface="Cambria Math" panose="02040503050406030204" pitchFamily="18" charset="0"/>
                          </a:rPr>
                          <m:t>exp</m:t>
                        </m:r>
                      </m:fName>
                      <m:e>
                        <m:d>
                          <m:dPr>
                            <m:ctrlPr>
                              <a:rPr lang="en-US" i="1" noProof="0" smtClean="0">
                                <a:latin typeface="Cambria Math" panose="02040503050406030204" pitchFamily="18" charset="0"/>
                              </a:rPr>
                            </m:ctrlPr>
                          </m:dPr>
                          <m:e>
                            <m:r>
                              <a:rPr lang="en-US" i="1" noProof="0" smtClean="0">
                                <a:latin typeface="Cambria Math" panose="02040503050406030204" pitchFamily="18" charset="0"/>
                              </a:rPr>
                              <m:t>𝑖</m:t>
                            </m:r>
                            <m:r>
                              <a:rPr lang="en-US" b="0" i="1" noProof="0" smtClean="0">
                                <a:latin typeface="Cambria Math" panose="02040503050406030204" pitchFamily="18" charset="0"/>
                              </a:rPr>
                              <m:t>𝜉</m:t>
                            </m:r>
                            <m:r>
                              <a:rPr lang="en-US" b="0" i="1" noProof="0" smtClean="0">
                                <a:latin typeface="Cambria Math" panose="02040503050406030204" pitchFamily="18" charset="0"/>
                              </a:rPr>
                              <m:t>(</m:t>
                            </m:r>
                            <m:r>
                              <a:rPr lang="en-US" i="1" noProof="0" smtClean="0">
                                <a:latin typeface="Cambria Math" panose="02040503050406030204" pitchFamily="18" charset="0"/>
                              </a:rPr>
                              <m:t>𝑡</m:t>
                            </m:r>
                            <m:r>
                              <a:rPr lang="en-US" b="0" i="1" noProof="0" smtClean="0">
                                <a:latin typeface="Cambria Math" panose="02040503050406030204" pitchFamily="18" charset="0"/>
                              </a:rPr>
                              <m:t>−</m:t>
                            </m:r>
                            <m:r>
                              <a:rPr lang="en-US" b="0" i="1" noProof="0" smtClean="0">
                                <a:latin typeface="Cambria Math" panose="02040503050406030204" pitchFamily="18" charset="0"/>
                              </a:rPr>
                              <m:t>𝑢</m:t>
                            </m:r>
                          </m:e>
                        </m:d>
                        <m:r>
                          <a:rPr lang="en-US" b="0" i="1" noProof="0" smtClean="0">
                            <a:latin typeface="Cambria Math" panose="02040503050406030204" pitchFamily="18" charset="0"/>
                          </a:rPr>
                          <m:t>)</m:t>
                        </m:r>
                      </m:e>
                    </m:func>
                  </m:oMath>
                </a14:m>
                <a:endParaRPr lang="en-US" noProof="0" dirty="0"/>
              </a:p>
            </p:txBody>
          </p:sp>
        </mc:Choice>
        <mc:Fallback xmlns="">
          <p:sp>
            <p:nvSpPr>
              <p:cNvPr id="14" name="TextBox 13">
                <a:extLst>
                  <a:ext uri="{FF2B5EF4-FFF2-40B4-BE49-F238E27FC236}">
                    <a16:creationId xmlns:a16="http://schemas.microsoft.com/office/drawing/2014/main" id="{FCEB3FEB-5CB8-607B-4D7E-1E4BEB6D9EA6}"/>
                  </a:ext>
                </a:extLst>
              </p:cNvPr>
              <p:cNvSpPr txBox="1">
                <a:spLocks noRot="1" noChangeAspect="1" noMove="1" noResize="1" noEditPoints="1" noAdjustHandles="1" noChangeArrowheads="1" noChangeShapeType="1" noTextEdit="1"/>
              </p:cNvSpPr>
              <p:nvPr/>
            </p:nvSpPr>
            <p:spPr>
              <a:xfrm>
                <a:off x="2450257" y="4384531"/>
                <a:ext cx="7183558" cy="656013"/>
              </a:xfrm>
              <a:prstGeom prst="rect">
                <a:avLst/>
              </a:prstGeom>
              <a:blipFill>
                <a:blip r:embed="rId6"/>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C078C3F-447D-76AE-5B23-DC353FB98A37}"/>
              </a:ext>
            </a:extLst>
          </p:cNvPr>
          <p:cNvGrpSpPr/>
          <p:nvPr/>
        </p:nvGrpSpPr>
        <p:grpSpPr>
          <a:xfrm>
            <a:off x="2517524" y="5329409"/>
            <a:ext cx="2945876" cy="919034"/>
            <a:chOff x="7390614" y="1338237"/>
            <a:chExt cx="2945876" cy="919034"/>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29AAB5-3CA9-6B11-0133-29CF0C7F3C86}"/>
                    </a:ext>
                  </a:extLst>
                </p:cNvPr>
                <p:cNvSpPr txBox="1"/>
                <p:nvPr/>
              </p:nvSpPr>
              <p:spPr>
                <a:xfrm>
                  <a:off x="7390614" y="1474588"/>
                  <a:ext cx="81070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i="1" noProof="0" smtClean="0">
                            <a:solidFill>
                              <a:schemeClr val="tx1"/>
                            </a:solidFill>
                            <a:latin typeface="Cambria Math" panose="02040503050406030204" pitchFamily="18" charset="0"/>
                            <a:ea typeface="Cambria Math" panose="02040503050406030204" pitchFamily="18" charset="0"/>
                          </a:rPr>
                          <m:t>𝜃</m:t>
                        </m:r>
                        <m:r>
                          <a:rPr lang="en-US" sz="1800" b="0" i="1" noProof="0" smtClean="0">
                            <a:solidFill>
                              <a:schemeClr val="tx1"/>
                            </a:solidFill>
                            <a:latin typeface="Cambria Math" panose="02040503050406030204" pitchFamily="18" charset="0"/>
                            <a:ea typeface="Cambria Math" panose="02040503050406030204" pitchFamily="18" charset="0"/>
                          </a:rPr>
                          <m:t>≪1</m:t>
                        </m:r>
                      </m:oMath>
                    </m:oMathPara>
                  </a14:m>
                  <a:endParaRPr lang="en-US" sz="1800" b="0" noProof="0" dirty="0">
                    <a:solidFill>
                      <a:schemeClr val="tx1"/>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brk m:alnAt="7"/>
                          </m:rPr>
                          <a:rPr lang="en-US" sz="1800" b="0" i="1" noProof="0" smtClean="0">
                            <a:solidFill>
                              <a:schemeClr val="tx1"/>
                            </a:solidFill>
                            <a:latin typeface="Cambria Math" panose="02040503050406030204" pitchFamily="18" charset="0"/>
                            <a:ea typeface="Cambria Math" panose="02040503050406030204" pitchFamily="18" charset="0"/>
                          </a:rPr>
                          <m:t>𝑎</m:t>
                        </m:r>
                        <m:r>
                          <a:rPr lang="en-US" sz="1800" b="0" i="0" noProof="0" smtClean="0">
                            <a:solidFill>
                              <a:schemeClr val="tx1"/>
                            </a:solidFill>
                            <a:latin typeface="Cambria Math" panose="02040503050406030204" pitchFamily="18" charset="0"/>
                            <a:ea typeface="Cambria Math" panose="02040503050406030204" pitchFamily="18" charset="0"/>
                          </a:rPr>
                          <m:t>≫</m:t>
                        </m:r>
                        <m:r>
                          <a:rPr lang="en-US" sz="1800" i="1" noProof="0" smtClean="0">
                            <a:solidFill>
                              <a:schemeClr val="tx1"/>
                            </a:solidFill>
                            <a:latin typeface="Cambria Math" panose="02040503050406030204" pitchFamily="18" charset="0"/>
                            <a:ea typeface="Cambria Math" panose="02040503050406030204" pitchFamily="18" charset="0"/>
                          </a:rPr>
                          <m:t>𝑏</m:t>
                        </m:r>
                      </m:oMath>
                    </m:oMathPara>
                  </a14:m>
                  <a:endParaRPr lang="en-US" sz="1800" noProof="0" dirty="0"/>
                </a:p>
              </p:txBody>
            </p:sp>
          </mc:Choice>
          <mc:Fallback xmlns="">
            <p:sp>
              <p:nvSpPr>
                <p:cNvPr id="15" name="TextBox 14">
                  <a:extLst>
                    <a:ext uri="{FF2B5EF4-FFF2-40B4-BE49-F238E27FC236}">
                      <a16:creationId xmlns:a16="http://schemas.microsoft.com/office/drawing/2014/main" id="{4C29AAB5-3CA9-6B11-0133-29CF0C7F3C86}"/>
                    </a:ext>
                  </a:extLst>
                </p:cNvPr>
                <p:cNvSpPr txBox="1">
                  <a:spLocks noRot="1" noChangeAspect="1" noMove="1" noResize="1" noEditPoints="1" noAdjustHandles="1" noChangeArrowheads="1" noChangeShapeType="1" noTextEdit="1"/>
                </p:cNvSpPr>
                <p:nvPr/>
              </p:nvSpPr>
              <p:spPr>
                <a:xfrm>
                  <a:off x="7390614" y="1474588"/>
                  <a:ext cx="810705" cy="646331"/>
                </a:xfrm>
                <a:prstGeom prst="rect">
                  <a:avLst/>
                </a:prstGeom>
                <a:blipFill>
                  <a:blip r:embed="rId7"/>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B0B757C-7B14-65B8-7049-9A11E29D76FD}"/>
                </a:ext>
              </a:extLst>
            </p:cNvPr>
            <p:cNvCxnSpPr>
              <a:cxnSpLocks/>
              <a:stCxn id="15" idx="3"/>
              <a:endCxn id="20" idx="1"/>
            </p:cNvCxnSpPr>
            <p:nvPr/>
          </p:nvCxnSpPr>
          <p:spPr>
            <a:xfrm>
              <a:off x="8201319" y="1797754"/>
              <a:ext cx="890833" cy="0"/>
            </a:xfrm>
            <a:prstGeom prst="straightConnector1">
              <a:avLst/>
            </a:prstGeom>
            <a:ln>
              <a:solidFill>
                <a:srgbClr val="DC622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A1C416-FD9D-C4F2-4C8A-F928358ED798}"/>
                    </a:ext>
                  </a:extLst>
                </p:cNvPr>
                <p:cNvSpPr txBox="1"/>
                <p:nvPr/>
              </p:nvSpPr>
              <p:spPr>
                <a:xfrm>
                  <a:off x="9092152" y="1338237"/>
                  <a:ext cx="1244338" cy="9190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0" i="1" noProof="0" smtClean="0">
                                <a:latin typeface="Cambria Math" panose="02040503050406030204" pitchFamily="18" charset="0"/>
                              </a:rPr>
                            </m:ctrlPr>
                          </m:mPr>
                          <m:mr>
                            <m:e>
                              <m:sSub>
                                <m:sSubPr>
                                  <m:ctrlPr>
                                    <a:rPr lang="en-US" sz="1800" i="1" noProof="0" smtClean="0">
                                      <a:latin typeface="Cambria Math" panose="02040503050406030204" pitchFamily="18" charset="0"/>
                                    </a:rPr>
                                  </m:ctrlPr>
                                </m:sSubPr>
                                <m:e>
                                  <m:r>
                                    <a:rPr lang="en-US" sz="1800" i="1" noProof="0" smtClean="0">
                                      <a:latin typeface="Cambria Math" panose="02040503050406030204" pitchFamily="18" charset="0"/>
                                    </a:rPr>
                                    <m:t>𝛼</m:t>
                                  </m:r>
                                </m:e>
                                <m:sub>
                                  <m:r>
                                    <a:rPr lang="en-US" sz="1800" i="1" noProof="0" smtClean="0">
                                      <a:latin typeface="Cambria Math" panose="02040503050406030204" pitchFamily="18" charset="0"/>
                                    </a:rPr>
                                    <m:t>,</m:t>
                                  </m:r>
                                  <m:r>
                                    <a:rPr lang="en-US" sz="1800" i="1" noProof="0" smtClean="0">
                                      <a:latin typeface="Cambria Math" panose="02040503050406030204" pitchFamily="18" charset="0"/>
                                    </a:rPr>
                                    <m:t>𝑠</m:t>
                                  </m:r>
                                </m:sub>
                              </m:sSub>
                              <m:r>
                                <a:rPr lang="en-US" sz="1800" i="1" noProof="0" smtClean="0">
                                  <a:latin typeface="Cambria Math" panose="02040503050406030204" pitchFamily="18" charset="0"/>
                                </a:rPr>
                                <m:t>=</m:t>
                              </m:r>
                              <m:f>
                                <m:fPr>
                                  <m:ctrlPr>
                                    <a:rPr lang="en-US" sz="1800" i="1" noProof="0" smtClean="0">
                                      <a:solidFill>
                                        <a:schemeClr val="tx1"/>
                                      </a:solidFill>
                                      <a:latin typeface="Cambria Math" panose="02040503050406030204" pitchFamily="18" charset="0"/>
                                    </a:rPr>
                                  </m:ctrlPr>
                                </m:fPr>
                                <m:num>
                                  <m:r>
                                    <a:rPr lang="en-US" sz="1800" i="1" noProof="0" smtClean="0">
                                      <a:solidFill>
                                        <a:schemeClr val="tx1"/>
                                      </a:solidFill>
                                      <a:latin typeface="Cambria Math" panose="02040503050406030204" pitchFamily="18" charset="0"/>
                                    </a:rPr>
                                    <m:t>1</m:t>
                                  </m:r>
                                </m:num>
                                <m:den>
                                  <m:r>
                                    <a:rPr lang="en-US" sz="1800" i="1" noProof="0" smtClean="0">
                                      <a:solidFill>
                                        <a:schemeClr val="tx1"/>
                                      </a:solidFill>
                                      <a:latin typeface="Cambria Math" panose="02040503050406030204" pitchFamily="18" charset="0"/>
                                    </a:rPr>
                                    <m:t>2</m:t>
                                  </m:r>
                                  <m:r>
                                    <a:rPr lang="en-US" sz="1800" i="1" noProof="0" smtClean="0">
                                      <a:solidFill>
                                        <a:schemeClr val="tx1"/>
                                      </a:solidFill>
                                      <a:latin typeface="Cambria Math" panose="02040503050406030204" pitchFamily="18" charset="0"/>
                                    </a:rPr>
                                    <m:t>𝑎</m:t>
                                  </m:r>
                                </m:den>
                              </m:f>
                            </m:e>
                          </m:mr>
                          <m:mr>
                            <m:e>
                              <m:sSub>
                                <m:sSubPr>
                                  <m:ctrlPr>
                                    <a:rPr lang="en-US" sz="1800" b="0" i="1" noProof="0" smtClean="0">
                                      <a:latin typeface="Cambria Math" panose="02040503050406030204" pitchFamily="18" charset="0"/>
                                    </a:rPr>
                                  </m:ctrlPr>
                                </m:sSubPr>
                                <m:e>
                                  <m:r>
                                    <a:rPr lang="en-US" sz="1800" b="0" i="1" noProof="0" smtClean="0">
                                      <a:latin typeface="Cambria Math" panose="02040503050406030204" pitchFamily="18" charset="0"/>
                                    </a:rPr>
                                    <m:t>𝛽</m:t>
                                  </m:r>
                                </m:e>
                                <m:sub>
                                  <m:r>
                                    <a:rPr lang="en-US" sz="1800" b="0" i="1" noProof="0" smtClean="0">
                                      <a:latin typeface="Cambria Math" panose="02040503050406030204" pitchFamily="18" charset="0"/>
                                    </a:rPr>
                                    <m:t>,</m:t>
                                  </m:r>
                                  <m:r>
                                    <a:rPr lang="en-US" sz="1800" b="0" i="1" noProof="0" smtClean="0">
                                      <a:latin typeface="Cambria Math" panose="02040503050406030204" pitchFamily="18" charset="0"/>
                                    </a:rPr>
                                    <m:t>𝑠</m:t>
                                  </m:r>
                                </m:sub>
                              </m:sSub>
                              <m:r>
                                <a:rPr lang="en-US" sz="1800" b="0" i="1" noProof="0" smtClean="0">
                                  <a:latin typeface="Cambria Math" panose="02040503050406030204" pitchFamily="18" charset="0"/>
                                </a:rPr>
                                <m:t>=</m:t>
                              </m:r>
                              <m:r>
                                <m:rPr>
                                  <m:sty m:val="p"/>
                                </m:rPr>
                                <a:rPr lang="en-US" sz="1800" b="0" i="0" noProof="0" smtClean="0">
                                  <a:latin typeface="Cambria Math" panose="02040503050406030204" pitchFamily="18" charset="0"/>
                                </a:rPr>
                                <m:t>tan</m:t>
                              </m:r>
                              <m:r>
                                <a:rPr lang="en-US" sz="1800" b="0" i="1" noProof="0" smtClean="0">
                                  <a:latin typeface="Cambria Math" panose="02040503050406030204" pitchFamily="18" charset="0"/>
                                </a:rPr>
                                <m:t>⁡(</m:t>
                              </m:r>
                              <m:r>
                                <a:rPr lang="en-US" sz="1800" b="0" i="1" noProof="0" smtClean="0">
                                  <a:solidFill>
                                    <a:schemeClr val="tx1"/>
                                  </a:solidFill>
                                  <a:latin typeface="Cambria Math" panose="02040503050406030204" pitchFamily="18" charset="0"/>
                                </a:rPr>
                                <m:t>𝜃</m:t>
                              </m:r>
                              <m:r>
                                <a:rPr lang="en-US" sz="1800" b="0" i="1" noProof="0" smtClean="0">
                                  <a:latin typeface="Cambria Math" panose="02040503050406030204" pitchFamily="18" charset="0"/>
                                </a:rPr>
                                <m:t>)</m:t>
                              </m:r>
                            </m:e>
                          </m:mr>
                        </m:m>
                      </m:oMath>
                    </m:oMathPara>
                  </a14:m>
                  <a:endParaRPr lang="en-US" sz="1800" noProof="0" dirty="0"/>
                </a:p>
              </p:txBody>
            </p:sp>
          </mc:Choice>
          <mc:Fallback xmlns="">
            <p:sp>
              <p:nvSpPr>
                <p:cNvPr id="20" name="TextBox 19">
                  <a:extLst>
                    <a:ext uri="{FF2B5EF4-FFF2-40B4-BE49-F238E27FC236}">
                      <a16:creationId xmlns:a16="http://schemas.microsoft.com/office/drawing/2014/main" id="{48A1C416-FD9D-C4F2-4C8A-F928358ED798}"/>
                    </a:ext>
                  </a:extLst>
                </p:cNvPr>
                <p:cNvSpPr txBox="1">
                  <a:spLocks noRot="1" noChangeAspect="1" noMove="1" noResize="1" noEditPoints="1" noAdjustHandles="1" noChangeArrowheads="1" noChangeShapeType="1" noTextEdit="1"/>
                </p:cNvSpPr>
                <p:nvPr/>
              </p:nvSpPr>
              <p:spPr>
                <a:xfrm>
                  <a:off x="9092152" y="1338237"/>
                  <a:ext cx="1244338" cy="919034"/>
                </a:xfrm>
                <a:prstGeom prst="rect">
                  <a:avLst/>
                </a:prstGeom>
                <a:blipFill>
                  <a:blip r:embed="rId8"/>
                  <a:stretch>
                    <a:fillRect r="-1961"/>
                  </a:stretch>
                </a:blipFill>
              </p:spPr>
              <p:txBody>
                <a:bodyPr/>
                <a:lstStyle/>
                <a:p>
                  <a:r>
                    <a:rPr lang="en-US">
                      <a:noFill/>
                    </a:rPr>
                    <a:t> </a:t>
                  </a:r>
                </a:p>
              </p:txBody>
            </p:sp>
          </mc:Fallback>
        </mc:AlternateContent>
      </p:grpSp>
      <p:grpSp>
        <p:nvGrpSpPr>
          <p:cNvPr id="47" name="Group 46">
            <a:extLst>
              <a:ext uri="{FF2B5EF4-FFF2-40B4-BE49-F238E27FC236}">
                <a16:creationId xmlns:a16="http://schemas.microsoft.com/office/drawing/2014/main" id="{CD8B9611-3F3F-CC48-99C8-80A1E714A003}"/>
              </a:ext>
            </a:extLst>
          </p:cNvPr>
          <p:cNvGrpSpPr/>
          <p:nvPr/>
        </p:nvGrpSpPr>
        <p:grpSpPr>
          <a:xfrm>
            <a:off x="9661237" y="1797742"/>
            <a:ext cx="1527816" cy="1168470"/>
            <a:chOff x="9943419" y="1915624"/>
            <a:chExt cx="1527816" cy="1168470"/>
          </a:xfrm>
        </p:grpSpPr>
        <p:sp>
          <p:nvSpPr>
            <p:cNvPr id="48" name="TextBox 47">
              <a:extLst>
                <a:ext uri="{FF2B5EF4-FFF2-40B4-BE49-F238E27FC236}">
                  <a16:creationId xmlns:a16="http://schemas.microsoft.com/office/drawing/2014/main" id="{076F4FDA-50C1-0F46-E0F0-C9D586F47903}"/>
                </a:ext>
              </a:extLst>
            </p:cNvPr>
            <p:cNvSpPr txBox="1"/>
            <p:nvPr/>
          </p:nvSpPr>
          <p:spPr>
            <a:xfrm>
              <a:off x="11093323" y="2077705"/>
              <a:ext cx="285586" cy="369332"/>
            </a:xfrm>
            <a:prstGeom prst="rect">
              <a:avLst/>
            </a:prstGeom>
            <a:noFill/>
          </p:spPr>
          <p:txBody>
            <a:bodyPr wrap="square" rtlCol="0">
              <a:spAutoFit/>
            </a:bodyPr>
            <a:lstStyle/>
            <a:p>
              <a:endParaRPr lang="en-US" noProof="0" dirty="0"/>
            </a:p>
          </p:txBody>
        </p:sp>
        <p:cxnSp>
          <p:nvCxnSpPr>
            <p:cNvPr id="49" name="Straight Connector 48">
              <a:extLst>
                <a:ext uri="{FF2B5EF4-FFF2-40B4-BE49-F238E27FC236}">
                  <a16:creationId xmlns:a16="http://schemas.microsoft.com/office/drawing/2014/main" id="{02952D34-99C7-22CC-4B88-4CD89059990B}"/>
                </a:ext>
              </a:extLst>
            </p:cNvPr>
            <p:cNvCxnSpPr>
              <a:cxnSpLocks/>
            </p:cNvCxnSpPr>
            <p:nvPr/>
          </p:nvCxnSpPr>
          <p:spPr>
            <a:xfrm>
              <a:off x="10961373" y="2428294"/>
              <a:ext cx="170410" cy="0"/>
            </a:xfrm>
            <a:prstGeom prst="line">
              <a:avLst/>
            </a:prstGeom>
          </p:spPr>
          <p:style>
            <a:lnRef idx="1">
              <a:schemeClr val="dk1"/>
            </a:lnRef>
            <a:fillRef idx="0">
              <a:schemeClr val="dk1"/>
            </a:fillRef>
            <a:effectRef idx="0">
              <a:schemeClr val="dk1"/>
            </a:effectRef>
            <a:fontRef idx="minor">
              <a:schemeClr val="tx1"/>
            </a:fontRef>
          </p:style>
        </p:cxnSp>
        <p:sp>
          <p:nvSpPr>
            <p:cNvPr id="50" name="Arc 49">
              <a:extLst>
                <a:ext uri="{FF2B5EF4-FFF2-40B4-BE49-F238E27FC236}">
                  <a16:creationId xmlns:a16="http://schemas.microsoft.com/office/drawing/2014/main" id="{3225F9D2-1899-6DAF-08BF-DAD749C5A784}"/>
                </a:ext>
              </a:extLst>
            </p:cNvPr>
            <p:cNvSpPr/>
            <p:nvPr/>
          </p:nvSpPr>
          <p:spPr>
            <a:xfrm>
              <a:off x="9943419" y="1915624"/>
              <a:ext cx="1122315" cy="1168470"/>
            </a:xfrm>
            <a:prstGeom prst="arc">
              <a:avLst>
                <a:gd name="adj1" fmla="val 19656882"/>
                <a:gd name="adj2" fmla="val 2116903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noProof="0" dirty="0"/>
            </a:p>
          </p:txBody>
        </p:sp>
        <p:cxnSp>
          <p:nvCxnSpPr>
            <p:cNvPr id="51" name="Straight Connector 50">
              <a:extLst>
                <a:ext uri="{FF2B5EF4-FFF2-40B4-BE49-F238E27FC236}">
                  <a16:creationId xmlns:a16="http://schemas.microsoft.com/office/drawing/2014/main" id="{175365C6-CD45-7F77-4053-5B4EFF5CAC9E}"/>
                </a:ext>
              </a:extLst>
            </p:cNvPr>
            <p:cNvCxnSpPr>
              <a:cxnSpLocks/>
            </p:cNvCxnSpPr>
            <p:nvPr/>
          </p:nvCxnSpPr>
          <p:spPr>
            <a:xfrm flipH="1">
              <a:off x="10885075" y="2154191"/>
              <a:ext cx="190033" cy="8215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AAF14D8-20CD-6351-C406-B92586BFB4C6}"/>
                    </a:ext>
                  </a:extLst>
                </p:cNvPr>
                <p:cNvSpPr txBox="1"/>
                <p:nvPr/>
              </p:nvSpPr>
              <p:spPr>
                <a:xfrm>
                  <a:off x="11118638" y="2109207"/>
                  <a:ext cx="35259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𝜃</m:t>
                        </m:r>
                      </m:oMath>
                    </m:oMathPara>
                  </a14:m>
                  <a:endParaRPr lang="en-US" sz="1600" b="0" noProof="0" dirty="0"/>
                </a:p>
              </p:txBody>
            </p:sp>
          </mc:Choice>
          <mc:Fallback xmlns="">
            <p:sp>
              <p:nvSpPr>
                <p:cNvPr id="52" name="TextBox 51">
                  <a:extLst>
                    <a:ext uri="{FF2B5EF4-FFF2-40B4-BE49-F238E27FC236}">
                      <a16:creationId xmlns:a16="http://schemas.microsoft.com/office/drawing/2014/main" id="{CAAF14D8-20CD-6351-C406-B92586BFB4C6}"/>
                    </a:ext>
                  </a:extLst>
                </p:cNvPr>
                <p:cNvSpPr txBox="1">
                  <a:spLocks noRot="1" noChangeAspect="1" noMove="1" noResize="1" noEditPoints="1" noAdjustHandles="1" noChangeArrowheads="1" noChangeShapeType="1" noTextEdit="1"/>
                </p:cNvSpPr>
                <p:nvPr/>
              </p:nvSpPr>
              <p:spPr>
                <a:xfrm>
                  <a:off x="11118638" y="2109207"/>
                  <a:ext cx="352597" cy="338554"/>
                </a:xfrm>
                <a:prstGeom prst="rect">
                  <a:avLst/>
                </a:prstGeom>
                <a:blipFill>
                  <a:blip r:embed="rId9"/>
                  <a:stretch>
                    <a:fillRect/>
                  </a:stretch>
                </a:blipFill>
              </p:spPr>
              <p:txBody>
                <a:bodyPr/>
                <a:lstStyle/>
                <a:p>
                  <a:r>
                    <a:rPr lang="en-US">
                      <a:noFill/>
                    </a:rPr>
                    <a:t> </a:t>
                  </a:r>
                </a:p>
              </p:txBody>
            </p:sp>
          </mc:Fallback>
        </mc:AlternateContent>
      </p:grpSp>
      <p:grpSp>
        <p:nvGrpSpPr>
          <p:cNvPr id="54" name="Group 53">
            <a:extLst>
              <a:ext uri="{FF2B5EF4-FFF2-40B4-BE49-F238E27FC236}">
                <a16:creationId xmlns:a16="http://schemas.microsoft.com/office/drawing/2014/main" id="{C82DDF14-FABD-F10F-4F63-A7BFC9A12B2F}"/>
              </a:ext>
            </a:extLst>
          </p:cNvPr>
          <p:cNvGrpSpPr/>
          <p:nvPr/>
        </p:nvGrpSpPr>
        <p:grpSpPr>
          <a:xfrm>
            <a:off x="8825586" y="2239770"/>
            <a:ext cx="1787223" cy="668415"/>
            <a:chOff x="8825586" y="2239770"/>
            <a:chExt cx="1787223" cy="668415"/>
          </a:xfrm>
        </p:grpSpPr>
        <p:grpSp>
          <p:nvGrpSpPr>
            <p:cNvPr id="37" name="Group 36">
              <a:extLst>
                <a:ext uri="{FF2B5EF4-FFF2-40B4-BE49-F238E27FC236}">
                  <a16:creationId xmlns:a16="http://schemas.microsoft.com/office/drawing/2014/main" id="{91BBDDEA-F0AD-6B3D-D561-0732CF372D10}"/>
                </a:ext>
              </a:extLst>
            </p:cNvPr>
            <p:cNvGrpSpPr/>
            <p:nvPr/>
          </p:nvGrpSpPr>
          <p:grpSpPr>
            <a:xfrm>
              <a:off x="8825586" y="2239770"/>
              <a:ext cx="1787223" cy="668415"/>
              <a:chOff x="8649661" y="2357858"/>
              <a:chExt cx="1787223" cy="668415"/>
            </a:xfrm>
          </p:grpSpPr>
          <p:grpSp>
            <p:nvGrpSpPr>
              <p:cNvPr id="38" name="Group 37">
                <a:extLst>
                  <a:ext uri="{FF2B5EF4-FFF2-40B4-BE49-F238E27FC236}">
                    <a16:creationId xmlns:a16="http://schemas.microsoft.com/office/drawing/2014/main" id="{0569013B-FBD9-A32F-49C7-895A025F7B04}"/>
                  </a:ext>
                </a:extLst>
              </p:cNvPr>
              <p:cNvGrpSpPr/>
              <p:nvPr/>
            </p:nvGrpSpPr>
            <p:grpSpPr>
              <a:xfrm flipH="1">
                <a:off x="9204482" y="2357858"/>
                <a:ext cx="1232402" cy="459033"/>
                <a:chOff x="5806423" y="3858057"/>
                <a:chExt cx="1232402" cy="459033"/>
              </a:xfrm>
            </p:grpSpPr>
            <p:sp>
              <p:nvSpPr>
                <p:cNvPr id="41" name="Oval 40">
                  <a:extLst>
                    <a:ext uri="{FF2B5EF4-FFF2-40B4-BE49-F238E27FC236}">
                      <a16:creationId xmlns:a16="http://schemas.microsoft.com/office/drawing/2014/main" id="{0804150B-EF1D-29B4-9482-7D73F36D0643}"/>
                    </a:ext>
                  </a:extLst>
                </p:cNvPr>
                <p:cNvSpPr/>
                <p:nvPr/>
              </p:nvSpPr>
              <p:spPr>
                <a:xfrm rot="886337">
                  <a:off x="5907450" y="3858057"/>
                  <a:ext cx="1011637" cy="14215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2" name="Straight Connector 41">
                  <a:extLst>
                    <a:ext uri="{FF2B5EF4-FFF2-40B4-BE49-F238E27FC236}">
                      <a16:creationId xmlns:a16="http://schemas.microsoft.com/office/drawing/2014/main" id="{15DB4B56-9876-A246-4C11-916DFCBDE2B3}"/>
                    </a:ext>
                  </a:extLst>
                </p:cNvPr>
                <p:cNvCxnSpPr>
                  <a:cxnSpLocks/>
                </p:cNvCxnSpPr>
                <p:nvPr/>
              </p:nvCxnSpPr>
              <p:spPr>
                <a:xfrm>
                  <a:off x="6965329" y="4153995"/>
                  <a:ext cx="73496" cy="21836"/>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4A8F030-1BF0-6FAB-EAF9-5E568967C316}"/>
                    </a:ext>
                  </a:extLst>
                </p:cNvPr>
                <p:cNvCxnSpPr>
                  <a:cxnSpLocks/>
                </p:cNvCxnSpPr>
                <p:nvPr/>
              </p:nvCxnSpPr>
              <p:spPr>
                <a:xfrm flipH="1">
                  <a:off x="7002579" y="4029403"/>
                  <a:ext cx="36246" cy="137452"/>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68A7A1E-3FAF-A290-C09E-774E1FB5A434}"/>
                    </a:ext>
                  </a:extLst>
                </p:cNvPr>
                <p:cNvCxnSpPr>
                  <a:cxnSpLocks/>
                </p:cNvCxnSpPr>
                <p:nvPr/>
              </p:nvCxnSpPr>
              <p:spPr>
                <a:xfrm flipH="1">
                  <a:off x="5806423" y="3975936"/>
                  <a:ext cx="34386" cy="111634"/>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260208C-00F8-6B32-A28D-99AD34711F2F}"/>
                    </a:ext>
                  </a:extLst>
                </p:cNvPr>
                <p:cNvCxnSpPr>
                  <a:cxnSpLocks/>
                </p:cNvCxnSpPr>
                <p:nvPr/>
              </p:nvCxnSpPr>
              <p:spPr>
                <a:xfrm flipH="1">
                  <a:off x="6714493" y="4205456"/>
                  <a:ext cx="37922" cy="111634"/>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6F12E72-89F8-5D00-E2FF-F4BEBF1EDCA7}"/>
                    </a:ext>
                  </a:extLst>
                </p:cNvPr>
                <p:cNvCxnSpPr>
                  <a:cxnSpLocks/>
                </p:cNvCxnSpPr>
                <p:nvPr/>
              </p:nvCxnSpPr>
              <p:spPr>
                <a:xfrm>
                  <a:off x="5829910" y="4021600"/>
                  <a:ext cx="910314" cy="235987"/>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96FFADF-DC2E-4A90-2700-01CC7E8C82B7}"/>
                      </a:ext>
                    </a:extLst>
                  </p:cNvPr>
                  <p:cNvSpPr txBox="1"/>
                  <p:nvPr/>
                </p:nvSpPr>
                <p:spPr>
                  <a:xfrm>
                    <a:off x="9794052" y="2687719"/>
                    <a:ext cx="46378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2</m:t>
                          </m:r>
                          <m:r>
                            <a:rPr lang="en-US" sz="1600" b="0" i="1" noProof="0" smtClean="0">
                              <a:latin typeface="Cambria Math" panose="02040503050406030204" pitchFamily="18" charset="0"/>
                            </a:rPr>
                            <m:t>𝑎</m:t>
                          </m:r>
                        </m:oMath>
                      </m:oMathPara>
                    </a14:m>
                    <a:endParaRPr lang="en-US" sz="1600" b="0" noProof="0" dirty="0"/>
                  </a:p>
                </p:txBody>
              </p:sp>
            </mc:Choice>
            <mc:Fallback xmlns="">
              <p:sp>
                <p:nvSpPr>
                  <p:cNvPr id="39" name="TextBox 38">
                    <a:extLst>
                      <a:ext uri="{FF2B5EF4-FFF2-40B4-BE49-F238E27FC236}">
                        <a16:creationId xmlns:a16="http://schemas.microsoft.com/office/drawing/2014/main" id="{896FFADF-DC2E-4A90-2700-01CC7E8C82B7}"/>
                      </a:ext>
                    </a:extLst>
                  </p:cNvPr>
                  <p:cNvSpPr txBox="1">
                    <a:spLocks noRot="1" noChangeAspect="1" noMove="1" noResize="1" noEditPoints="1" noAdjustHandles="1" noChangeArrowheads="1" noChangeShapeType="1" noTextEdit="1"/>
                  </p:cNvSpPr>
                  <p:nvPr/>
                </p:nvSpPr>
                <p:spPr>
                  <a:xfrm>
                    <a:off x="9794052" y="2687719"/>
                    <a:ext cx="463781"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9259752-4709-38C1-0F54-3F485A57F595}"/>
                      </a:ext>
                    </a:extLst>
                  </p:cNvPr>
                  <p:cNvSpPr txBox="1"/>
                  <p:nvPr/>
                </p:nvSpPr>
                <p:spPr>
                  <a:xfrm>
                    <a:off x="8649661" y="2454880"/>
                    <a:ext cx="46006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noProof="0" smtClean="0">
                              <a:latin typeface="Cambria Math" panose="02040503050406030204" pitchFamily="18" charset="0"/>
                            </a:rPr>
                            <m:t>2</m:t>
                          </m:r>
                          <m:r>
                            <a:rPr lang="en-US" sz="1600" b="0" i="1" noProof="0" smtClean="0">
                              <a:latin typeface="Cambria Math" panose="02040503050406030204" pitchFamily="18" charset="0"/>
                            </a:rPr>
                            <m:t>𝑏</m:t>
                          </m:r>
                        </m:oMath>
                      </m:oMathPara>
                    </a14:m>
                    <a:endParaRPr lang="en-US" sz="1600" b="0" noProof="0" dirty="0"/>
                  </a:p>
                </p:txBody>
              </p:sp>
            </mc:Choice>
            <mc:Fallback xmlns="">
              <p:sp>
                <p:nvSpPr>
                  <p:cNvPr id="40" name="TextBox 39">
                    <a:extLst>
                      <a:ext uri="{FF2B5EF4-FFF2-40B4-BE49-F238E27FC236}">
                        <a16:creationId xmlns:a16="http://schemas.microsoft.com/office/drawing/2014/main" id="{39259752-4709-38C1-0F54-3F485A57F595}"/>
                      </a:ext>
                    </a:extLst>
                  </p:cNvPr>
                  <p:cNvSpPr txBox="1">
                    <a:spLocks noRot="1" noChangeAspect="1" noMove="1" noResize="1" noEditPoints="1" noAdjustHandles="1" noChangeArrowheads="1" noChangeShapeType="1" noTextEdit="1"/>
                  </p:cNvSpPr>
                  <p:nvPr/>
                </p:nvSpPr>
                <p:spPr>
                  <a:xfrm>
                    <a:off x="8649661" y="2454880"/>
                    <a:ext cx="460061" cy="338554"/>
                  </a:xfrm>
                  <a:prstGeom prst="rect">
                    <a:avLst/>
                  </a:prstGeom>
                  <a:blipFill>
                    <a:blip r:embed="rId11"/>
                    <a:stretch>
                      <a:fillRect/>
                    </a:stretch>
                  </a:blipFill>
                </p:spPr>
                <p:txBody>
                  <a:bodyPr/>
                  <a:lstStyle/>
                  <a:p>
                    <a:r>
                      <a:rPr lang="en-US">
                        <a:noFill/>
                      </a:rPr>
                      <a:t> </a:t>
                    </a:r>
                  </a:p>
                </p:txBody>
              </p:sp>
            </mc:Fallback>
          </mc:AlternateContent>
        </p:grpSp>
        <p:cxnSp>
          <p:nvCxnSpPr>
            <p:cNvPr id="53" name="Straight Connector 52">
              <a:extLst>
                <a:ext uri="{FF2B5EF4-FFF2-40B4-BE49-F238E27FC236}">
                  <a16:creationId xmlns:a16="http://schemas.microsoft.com/office/drawing/2014/main" id="{83F87900-C554-81EE-89E6-A6E96CE6E77B}"/>
                </a:ext>
              </a:extLst>
            </p:cNvPr>
            <p:cNvCxnSpPr>
              <a:cxnSpLocks/>
            </p:cNvCxnSpPr>
            <p:nvPr/>
          </p:nvCxnSpPr>
          <p:spPr>
            <a:xfrm flipH="1">
              <a:off x="9337626" y="2399648"/>
              <a:ext cx="73496" cy="21836"/>
            </a:xfrm>
            <a:prstGeom prst="line">
              <a:avLst/>
            </a:prstGeom>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B5806910-F371-CDAF-15EC-78438F6AF659}"/>
              </a:ext>
            </a:extLst>
          </p:cNvPr>
          <p:cNvGrpSpPr/>
          <p:nvPr/>
        </p:nvGrpSpPr>
        <p:grpSpPr>
          <a:xfrm>
            <a:off x="4749532" y="3166762"/>
            <a:ext cx="2156642" cy="1835012"/>
            <a:chOff x="3417809" y="3836585"/>
            <a:chExt cx="2156642" cy="1835012"/>
          </a:xfrm>
        </p:grpSpPr>
        <p:sp>
          <p:nvSpPr>
            <p:cNvPr id="56" name="Oval 55">
              <a:extLst>
                <a:ext uri="{FF2B5EF4-FFF2-40B4-BE49-F238E27FC236}">
                  <a16:creationId xmlns:a16="http://schemas.microsoft.com/office/drawing/2014/main" id="{765EB9BE-26A7-F40B-F4A2-44505FC51238}"/>
                </a:ext>
              </a:extLst>
            </p:cNvPr>
            <p:cNvSpPr/>
            <p:nvPr/>
          </p:nvSpPr>
          <p:spPr>
            <a:xfrm>
              <a:off x="3544576" y="3856933"/>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Oval 56">
              <a:extLst>
                <a:ext uri="{FF2B5EF4-FFF2-40B4-BE49-F238E27FC236}">
                  <a16:creationId xmlns:a16="http://schemas.microsoft.com/office/drawing/2014/main" id="{759D95B9-EC45-28A7-D9EB-7DBEAE7A0915}"/>
                </a:ext>
              </a:extLst>
            </p:cNvPr>
            <p:cNvSpPr/>
            <p:nvPr/>
          </p:nvSpPr>
          <p:spPr>
            <a:xfrm>
              <a:off x="3889610" y="4121077"/>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Oval 57">
              <a:extLst>
                <a:ext uri="{FF2B5EF4-FFF2-40B4-BE49-F238E27FC236}">
                  <a16:creationId xmlns:a16="http://schemas.microsoft.com/office/drawing/2014/main" id="{9EDEC9AF-3026-B9C1-0B55-F0031286560A}"/>
                </a:ext>
              </a:extLst>
            </p:cNvPr>
            <p:cNvSpPr/>
            <p:nvPr/>
          </p:nvSpPr>
          <p:spPr>
            <a:xfrm>
              <a:off x="4669581" y="3836585"/>
              <a:ext cx="242067" cy="325768"/>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9" name="Oval 58">
              <a:extLst>
                <a:ext uri="{FF2B5EF4-FFF2-40B4-BE49-F238E27FC236}">
                  <a16:creationId xmlns:a16="http://schemas.microsoft.com/office/drawing/2014/main" id="{BAB6A8EE-C37B-9CC4-62A6-AFE0258A7A3F}"/>
                </a:ext>
              </a:extLst>
            </p:cNvPr>
            <p:cNvSpPr/>
            <p:nvPr/>
          </p:nvSpPr>
          <p:spPr>
            <a:xfrm>
              <a:off x="3417809" y="5246891"/>
              <a:ext cx="352245" cy="424706"/>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0" name="Oval 59">
              <a:extLst>
                <a:ext uri="{FF2B5EF4-FFF2-40B4-BE49-F238E27FC236}">
                  <a16:creationId xmlns:a16="http://schemas.microsoft.com/office/drawing/2014/main" id="{B3CC61CF-6639-0D7A-B564-EFD1D09F7099}"/>
                </a:ext>
              </a:extLst>
            </p:cNvPr>
            <p:cNvSpPr/>
            <p:nvPr/>
          </p:nvSpPr>
          <p:spPr>
            <a:xfrm>
              <a:off x="5222206" y="5246891"/>
              <a:ext cx="352245" cy="424706"/>
            </a:xfrm>
            <a:prstGeom prst="ellipse">
              <a:avLst/>
            </a:prstGeom>
            <a:noFill/>
            <a:ln w="25400">
              <a:solidFill>
                <a:srgbClr val="DD65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61" name="ZoneTexte 68">
            <a:extLst>
              <a:ext uri="{FF2B5EF4-FFF2-40B4-BE49-F238E27FC236}">
                <a16:creationId xmlns:a16="http://schemas.microsoft.com/office/drawing/2014/main" id="{175B6ED3-1434-C695-ADFE-927C0F1C7171}"/>
              </a:ext>
            </a:extLst>
          </p:cNvPr>
          <p:cNvSpPr txBox="1"/>
          <p:nvPr/>
        </p:nvSpPr>
        <p:spPr>
          <a:xfrm>
            <a:off x="6672603" y="6025043"/>
            <a:ext cx="5562600" cy="830997"/>
          </a:xfrm>
          <a:prstGeom prst="rect">
            <a:avLst/>
          </a:prstGeom>
          <a:noFill/>
        </p:spPr>
        <p:txBody>
          <a:bodyPr wrap="square" rtlCol="0">
            <a:spAutoFit/>
          </a:bodyPr>
          <a:lstStyle/>
          <a:p>
            <a:r>
              <a:rPr lang="en-US" sz="1600" noProof="0" dirty="0">
                <a:solidFill>
                  <a:schemeClr val="bg1">
                    <a:lumMod val="50000"/>
                  </a:schemeClr>
                </a:solidFill>
                <a:latin typeface="Aptos "/>
              </a:rPr>
              <a:t>Iaffaldano, D, Guida, R, &amp; </a:t>
            </a:r>
            <a:r>
              <a:rPr lang="en-US" sz="1600" noProof="0" dirty="0" err="1">
                <a:solidFill>
                  <a:schemeClr val="bg1">
                    <a:lumMod val="50000"/>
                  </a:schemeClr>
                </a:solidFill>
                <a:latin typeface="Aptos "/>
              </a:rPr>
              <a:t>Carassale</a:t>
            </a:r>
            <a:r>
              <a:rPr lang="en-US" sz="1600" noProof="0" dirty="0">
                <a:solidFill>
                  <a:schemeClr val="bg1">
                    <a:lumMod val="50000"/>
                  </a:schemeClr>
                </a:solidFill>
                <a:latin typeface="Aptos "/>
              </a:rPr>
              <a:t>, L.(2024) "Synchronous Response of Rotor Components by Rotated Wavelet Probing." </a:t>
            </a:r>
            <a:r>
              <a:rPr lang="en-US" sz="1600" i="1" noProof="0" dirty="0">
                <a:solidFill>
                  <a:schemeClr val="bg1">
                    <a:lumMod val="50000"/>
                  </a:schemeClr>
                </a:solidFill>
                <a:latin typeface="Aptos "/>
              </a:rPr>
              <a:t>Proceedings of the ASME Turbo Expo 2024. Volume 10B.</a:t>
            </a:r>
          </a:p>
        </p:txBody>
      </p:sp>
    </p:spTree>
    <p:extLst>
      <p:ext uri="{BB962C8B-B14F-4D97-AF65-F5344CB8AC3E}">
        <p14:creationId xmlns:p14="http://schemas.microsoft.com/office/powerpoint/2010/main" val="364227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E31906-D263-6DAF-C352-4426558AF601}"/>
              </a:ext>
            </a:extLst>
          </p:cNvPr>
          <p:cNvSpPr>
            <a:spLocks noGrp="1"/>
          </p:cNvSpPr>
          <p:nvPr>
            <p:ph type="body" sz="quarter" idx="10"/>
          </p:nvPr>
        </p:nvSpPr>
        <p:spPr/>
        <p:txBody>
          <a:bodyPr/>
          <a:lstStyle/>
          <a:p>
            <a:r>
              <a:rPr lang="en-US" noProof="0" dirty="0"/>
              <a:t>Proposed methods for LTV identification </a:t>
            </a:r>
          </a:p>
        </p:txBody>
      </p:sp>
      <p:sp>
        <p:nvSpPr>
          <p:cNvPr id="3" name="Text Placeholder 2">
            <a:extLst>
              <a:ext uri="{FF2B5EF4-FFF2-40B4-BE49-F238E27FC236}">
                <a16:creationId xmlns:a16="http://schemas.microsoft.com/office/drawing/2014/main" id="{03258EEC-6E1A-680C-BC0B-F2A391D96B7D}"/>
              </a:ext>
            </a:extLst>
          </p:cNvPr>
          <p:cNvSpPr>
            <a:spLocks noGrp="1"/>
          </p:cNvSpPr>
          <p:nvPr>
            <p:ph type="body" sz="quarter" idx="11"/>
          </p:nvPr>
        </p:nvSpPr>
        <p:spPr/>
        <p:txBody>
          <a:bodyPr>
            <a:normAutofit lnSpcReduction="10000"/>
          </a:bodyPr>
          <a:lstStyle/>
          <a:p>
            <a:r>
              <a:rPr lang="en-US" noProof="0" dirty="0"/>
              <a:t>LTI – LTV equivalence </a:t>
            </a:r>
          </a:p>
        </p:txBody>
      </p:sp>
      <p:sp>
        <p:nvSpPr>
          <p:cNvPr id="4" name="Slide Number Placeholder 3">
            <a:extLst>
              <a:ext uri="{FF2B5EF4-FFF2-40B4-BE49-F238E27FC236}">
                <a16:creationId xmlns:a16="http://schemas.microsoft.com/office/drawing/2014/main" id="{6AE879ED-A571-8F66-027D-1FC9112DFDB4}"/>
              </a:ext>
            </a:extLst>
          </p:cNvPr>
          <p:cNvSpPr>
            <a:spLocks noGrp="1"/>
          </p:cNvSpPr>
          <p:nvPr>
            <p:ph type="sldNum" sz="quarter" idx="14"/>
          </p:nvPr>
        </p:nvSpPr>
        <p:spPr/>
        <p:txBody>
          <a:bodyPr/>
          <a:lstStyle/>
          <a:p>
            <a:fld id="{0EEBFCD7-29E6-4DFE-8E20-64791BD90B44}" type="slidenum">
              <a:rPr lang="en-US" noProof="0" smtClean="0"/>
              <a:pPr/>
              <a:t>21</a:t>
            </a:fld>
            <a:endParaRPr lang="en-US" noProof="0" dirty="0"/>
          </a:p>
        </p:txBody>
      </p:sp>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BABB222D-5ED1-85ED-B076-2493FB6B53A8}"/>
                  </a:ext>
                </a:extLst>
              </p:cNvPr>
              <p:cNvSpPr txBox="1"/>
              <p:nvPr/>
            </p:nvSpPr>
            <p:spPr>
              <a:xfrm>
                <a:off x="2495118" y="1933391"/>
                <a:ext cx="3942305" cy="579269"/>
              </a:xfrm>
              <a:prstGeom prst="rect">
                <a:avLst/>
              </a:prstGeom>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𝑞</m:t>
                          </m:r>
                        </m:e>
                      </m:acc>
                      <m:r>
                        <a:rPr lang="en-US" i="1" noProof="0">
                          <a:solidFill>
                            <a:srgbClr val="000000"/>
                          </a:solidFill>
                          <a:latin typeface="Cambria Math" panose="02040503050406030204" pitchFamily="18" charset="0"/>
                        </a:rPr>
                        <m:t>+2</m:t>
                      </m:r>
                      <m:r>
                        <a:rPr lang="en-US" i="1" noProof="0">
                          <a:solidFill>
                            <a:srgbClr val="000000"/>
                          </a:solidFill>
                          <a:latin typeface="Cambria Math" panose="02040503050406030204" pitchFamily="18" charset="0"/>
                        </a:rPr>
                        <m:t>𝜉</m:t>
                      </m:r>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𝑛</m:t>
                          </m:r>
                        </m:sub>
                      </m:sSub>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𝑞</m:t>
                          </m:r>
                        </m:e>
                      </m:acc>
                      <m:r>
                        <a:rPr lang="en-US" i="1" noProof="0">
                          <a:solidFill>
                            <a:srgbClr val="000000"/>
                          </a:solidFill>
                          <a:latin typeface="Cambria Math" panose="02040503050406030204" pitchFamily="18" charset="0"/>
                        </a:rPr>
                        <m:t>+</m:t>
                      </m:r>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𝑛</m:t>
                          </m:r>
                        </m:sub>
                        <m:sup>
                          <m:r>
                            <a:rPr lang="en-US" i="1" noProof="0">
                              <a:solidFill>
                                <a:srgbClr val="000000"/>
                              </a:solidFill>
                              <a:latin typeface="Cambria Math" panose="02040503050406030204" pitchFamily="18" charset="0"/>
                            </a:rPr>
                            <m:t>2</m:t>
                          </m:r>
                        </m:sup>
                      </m:sSubSup>
                      <m:r>
                        <a:rPr lang="en-US" i="1" noProof="0">
                          <a:solidFill>
                            <a:srgbClr val="000000"/>
                          </a:solidFill>
                          <a:latin typeface="Cambria Math" panose="02040503050406030204" pitchFamily="18" charset="0"/>
                        </a:rPr>
                        <m:t>​</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𝑡</m:t>
                          </m:r>
                        </m:e>
                      </m:d>
                      <m:r>
                        <a:rPr lang="en-US" i="1" noProof="0">
                          <a:solidFill>
                            <a:srgbClr val="000000"/>
                          </a:solidFill>
                          <a:latin typeface="Cambria Math" panose="02040503050406030204" pitchFamily="18" charset="0"/>
                        </a:rPr>
                        <m:t>𝑞</m:t>
                      </m:r>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𝑝</m:t>
                              </m:r>
                            </m:e>
                            <m:sub>
                              <m:r>
                                <a:rPr lang="en-US" i="1" noProof="0">
                                  <a:solidFill>
                                    <a:srgbClr val="000000"/>
                                  </a:solidFill>
                                  <a:latin typeface="Cambria Math" panose="02040503050406030204" pitchFamily="18" charset="0"/>
                                </a:rPr>
                                <m:t>0</m:t>
                              </m:r>
                            </m:sub>
                          </m:sSub>
                        </m:num>
                        <m:den>
                          <m:r>
                            <a:rPr lang="en-US" i="1" noProof="0">
                              <a:solidFill>
                                <a:srgbClr val="000000"/>
                              </a:solidFill>
                              <a:latin typeface="Cambria Math" panose="02040503050406030204" pitchFamily="18" charset="0"/>
                            </a:rPr>
                            <m:t>𝑚</m:t>
                          </m:r>
                        </m:den>
                      </m:f>
                      <m:sSup>
                        <m:sSupPr>
                          <m:ctrlPr>
                            <a:rPr lang="en-US" i="1" noProof="0">
                              <a:solidFill>
                                <a:srgbClr val="000000"/>
                              </a:solidFill>
                              <a:latin typeface="Cambria Math" panose="02040503050406030204" pitchFamily="18" charset="0"/>
                            </a:rPr>
                          </m:ctrlPr>
                        </m:sSupPr>
                        <m:e>
                          <m:r>
                            <m:rPr>
                              <m:sty m:val="p"/>
                            </m:rPr>
                            <a:rPr lang="en-US" i="0" noProof="0">
                              <a:solidFill>
                                <a:srgbClr val="000000"/>
                              </a:solidFill>
                              <a:latin typeface="Cambria Math" panose="02040503050406030204" pitchFamily="18" charset="0"/>
                            </a:rPr>
                            <m:t>e</m:t>
                          </m:r>
                        </m:e>
                        <m:sup>
                          <m:f>
                            <m:fPr>
                              <m:ctrlPr>
                                <a:rPr lang="en-US" i="1" noProof="0">
                                  <a:solidFill>
                                    <a:srgbClr val="000000"/>
                                  </a:solidFill>
                                  <a:latin typeface="Cambria Math" panose="02040503050406030204" pitchFamily="18" charset="0"/>
                                </a:rPr>
                              </m:ctrlPr>
                            </m:fPr>
                            <m:num>
                              <m:r>
                                <m:rPr>
                                  <m:sty m:val="p"/>
                                </m:rPr>
                                <a:rPr lang="en-US" i="0" noProof="0">
                                  <a:solidFill>
                                    <a:srgbClr val="000000"/>
                                  </a:solidFill>
                                  <a:latin typeface="Cambria Math" panose="02040503050406030204" pitchFamily="18" charset="0"/>
                                </a:rPr>
                                <m:t>i</m:t>
                              </m:r>
                            </m:num>
                            <m:den>
                              <m:r>
                                <a:rPr lang="en-US" i="1" noProof="0">
                                  <a:solidFill>
                                    <a:srgbClr val="000000"/>
                                  </a:solidFill>
                                  <a:latin typeface="Cambria Math" panose="02040503050406030204" pitchFamily="18" charset="0"/>
                                </a:rPr>
                                <m:t>2</m:t>
                              </m:r>
                            </m:den>
                          </m:f>
                          <m:r>
                            <a:rPr lang="en-US" i="1" noProof="0">
                              <a:solidFill>
                                <a:srgbClr val="000000"/>
                              </a:solidFill>
                              <a:latin typeface="Cambria Math" panose="02040503050406030204" pitchFamily="18" charset="0"/>
                            </a:rPr>
                            <m:t>𝑟</m:t>
                          </m:r>
                          <m:acc>
                            <m:accPr>
                              <m:chr m:val="̇"/>
                              <m:ctrlPr>
                                <a:rPr lang="en-US" i="1" noProof="0">
                                  <a:solidFill>
                                    <a:srgbClr val="000000"/>
                                  </a:solidFill>
                                  <a:latin typeface="Cambria Math" panose="02040503050406030204" pitchFamily="18" charset="0"/>
                                </a:rPr>
                              </m:ctrlPr>
                            </m:accPr>
                            <m:e>
                              <m:r>
                                <m:rPr>
                                  <m:sty m:val="p"/>
                                </m:rPr>
                                <a:rPr lang="en-US" i="1" noProof="0">
                                  <a:solidFill>
                                    <a:srgbClr val="000000"/>
                                  </a:solidFill>
                                  <a:latin typeface="Cambria Math" panose="02040503050406030204" pitchFamily="18" charset="0"/>
                                </a:rPr>
                                <m:t>Ω</m:t>
                              </m:r>
                            </m:e>
                          </m:acc>
                          <m:sSup>
                            <m:sSupPr>
                              <m:ctrlPr>
                                <a:rPr lang="en-US" i="1" noProof="0">
                                  <a:solidFill>
                                    <a:srgbClr val="000000"/>
                                  </a:solidFill>
                                  <a:latin typeface="Cambria Math" panose="02040503050406030204" pitchFamily="18" charset="0"/>
                                </a:rPr>
                              </m:ctrlPr>
                            </m:sSupPr>
                            <m:e>
                              <m:r>
                                <a:rPr lang="en-US" i="1" noProof="0">
                                  <a:solidFill>
                                    <a:srgbClr val="000000"/>
                                  </a:solidFill>
                                  <a:latin typeface="Cambria Math" panose="02040503050406030204" pitchFamily="18" charset="0"/>
                                </a:rPr>
                                <m:t>𝑡</m:t>
                              </m:r>
                            </m:e>
                            <m:sup>
                              <m:r>
                                <a:rPr lang="en-US" i="1" noProof="0">
                                  <a:solidFill>
                                    <a:srgbClr val="000000"/>
                                  </a:solidFill>
                                  <a:latin typeface="Cambria Math" panose="02040503050406030204" pitchFamily="18" charset="0"/>
                                </a:rPr>
                                <m:t>2</m:t>
                              </m:r>
                            </m:sup>
                          </m:sSup>
                        </m:sup>
                      </m:sSup>
                    </m:oMath>
                  </m:oMathPara>
                </a14:m>
                <a:endParaRPr lang="en-US" noProof="0" dirty="0"/>
              </a:p>
            </p:txBody>
          </p:sp>
        </mc:Choice>
        <mc:Fallback xmlns="">
          <p:sp>
            <p:nvSpPr>
              <p:cNvPr id="5" name="Object 4">
                <a:extLst>
                  <a:ext uri="{FF2B5EF4-FFF2-40B4-BE49-F238E27FC236}">
                    <a16:creationId xmlns:a16="http://schemas.microsoft.com/office/drawing/2014/main" id="{BABB222D-5ED1-85ED-B076-2493FB6B53A8}"/>
                  </a:ext>
                </a:extLst>
              </p:cNvPr>
              <p:cNvSpPr txBox="1">
                <a:spLocks noRot="1" noChangeAspect="1" noMove="1" noResize="1" noEditPoints="1" noAdjustHandles="1" noChangeArrowheads="1" noChangeShapeType="1" noTextEdit="1"/>
              </p:cNvSpPr>
              <p:nvPr/>
            </p:nvSpPr>
            <p:spPr>
              <a:xfrm>
                <a:off x="2495118" y="1933391"/>
                <a:ext cx="3942305" cy="579269"/>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FAF218B-19C4-57DE-8146-EFE16C800625}"/>
              </a:ext>
            </a:extLst>
          </p:cNvPr>
          <p:cNvSpPr txBox="1"/>
          <p:nvPr/>
        </p:nvSpPr>
        <p:spPr>
          <a:xfrm>
            <a:off x="2450257" y="1293779"/>
            <a:ext cx="5380509" cy="369332"/>
          </a:xfrm>
          <a:prstGeom prst="rect">
            <a:avLst/>
          </a:prstGeom>
          <a:noFill/>
        </p:spPr>
        <p:txBody>
          <a:bodyPr wrap="square" rtlCol="0">
            <a:spAutoFit/>
          </a:bodyPr>
          <a:lstStyle/>
          <a:p>
            <a:r>
              <a:rPr lang="en-US" noProof="0" dirty="0">
                <a:latin typeface="Aptos" panose="020B0004020202020204" pitchFamily="34" charset="0"/>
              </a:rPr>
              <a:t>S-DOF model governing equation :</a:t>
            </a:r>
          </a:p>
        </p:txBody>
      </p:sp>
      <p:pic>
        <p:nvPicPr>
          <p:cNvPr id="9" name="Picture 8">
            <a:extLst>
              <a:ext uri="{FF2B5EF4-FFF2-40B4-BE49-F238E27FC236}">
                <a16:creationId xmlns:a16="http://schemas.microsoft.com/office/drawing/2014/main" id="{27AF5D9A-C534-CEBE-38A1-F4C84323E92B}"/>
              </a:ext>
            </a:extLst>
          </p:cNvPr>
          <p:cNvPicPr>
            <a:picLocks noChangeAspect="1"/>
          </p:cNvPicPr>
          <p:nvPr/>
        </p:nvPicPr>
        <p:blipFill>
          <a:blip r:embed="rId4"/>
          <a:stretch>
            <a:fillRect/>
          </a:stretch>
        </p:blipFill>
        <p:spPr>
          <a:xfrm>
            <a:off x="8221747" y="437601"/>
            <a:ext cx="3836991" cy="2880000"/>
          </a:xfrm>
          <a:prstGeom prst="rect">
            <a:avLst/>
          </a:prstGeom>
        </p:spPr>
      </p:pic>
      <p:grpSp>
        <p:nvGrpSpPr>
          <p:cNvPr id="10" name="Group 9">
            <a:extLst>
              <a:ext uri="{FF2B5EF4-FFF2-40B4-BE49-F238E27FC236}">
                <a16:creationId xmlns:a16="http://schemas.microsoft.com/office/drawing/2014/main" id="{89EF8106-1D0D-686A-6EFC-C017E1391001}"/>
              </a:ext>
            </a:extLst>
          </p:cNvPr>
          <p:cNvGrpSpPr/>
          <p:nvPr/>
        </p:nvGrpSpPr>
        <p:grpSpPr>
          <a:xfrm>
            <a:off x="8938196" y="8618"/>
            <a:ext cx="3009122" cy="2810299"/>
            <a:chOff x="8206271" y="702677"/>
            <a:chExt cx="3009122" cy="2810299"/>
          </a:xfrm>
        </p:grpSpPr>
        <p:cxnSp>
          <p:nvCxnSpPr>
            <p:cNvPr id="11" name="Straight Connector 10">
              <a:extLst>
                <a:ext uri="{FF2B5EF4-FFF2-40B4-BE49-F238E27FC236}">
                  <a16:creationId xmlns:a16="http://schemas.microsoft.com/office/drawing/2014/main" id="{55399BC8-C960-949C-4EDB-A78937421E9E}"/>
                </a:ext>
              </a:extLst>
            </p:cNvPr>
            <p:cNvCxnSpPr/>
            <p:nvPr/>
          </p:nvCxnSpPr>
          <p:spPr>
            <a:xfrm flipV="1">
              <a:off x="8206271" y="905069"/>
              <a:ext cx="3009122" cy="2607907"/>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bject 11">
                  <a:extLst>
                    <a:ext uri="{FF2B5EF4-FFF2-40B4-BE49-F238E27FC236}">
                      <a16:creationId xmlns:a16="http://schemas.microsoft.com/office/drawing/2014/main" id="{94E1E747-0C67-74A0-8336-2686D1E5014B}"/>
                    </a:ext>
                  </a:extLst>
                </p:cNvPr>
                <p:cNvSpPr txBox="1"/>
                <p:nvPr/>
              </p:nvSpPr>
              <p:spPr>
                <a:xfrm>
                  <a:off x="10802384" y="702677"/>
                  <a:ext cx="346533" cy="353885"/>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en-US" i="1" noProof="0">
                                <a:solidFill>
                                  <a:srgbClr val="000000"/>
                                </a:solidFill>
                                <a:latin typeface="Cambria Math" panose="02040503050406030204" pitchFamily="18" charset="0"/>
                              </a:rPr>
                            </m:ctrlPr>
                          </m:accPr>
                          <m:e>
                            <m:r>
                              <m:rPr>
                                <m:sty m:val="p"/>
                              </m:rPr>
                              <a:rPr lang="en-US" i="1" noProof="0">
                                <a:solidFill>
                                  <a:srgbClr val="000000"/>
                                </a:solidFill>
                                <a:latin typeface="Cambria Math" panose="02040503050406030204" pitchFamily="18" charset="0"/>
                              </a:rPr>
                              <m:t>Ω</m:t>
                            </m:r>
                          </m:e>
                        </m:acc>
                      </m:oMath>
                    </m:oMathPara>
                  </a14:m>
                  <a:endParaRPr lang="en-US" noProof="0" dirty="0"/>
                </a:p>
              </p:txBody>
            </p:sp>
          </mc:Choice>
          <mc:Fallback xmlns="">
            <p:sp>
              <p:nvSpPr>
                <p:cNvPr id="12" name="Object 11">
                  <a:extLst>
                    <a:ext uri="{FF2B5EF4-FFF2-40B4-BE49-F238E27FC236}">
                      <a16:creationId xmlns:a16="http://schemas.microsoft.com/office/drawing/2014/main" id="{94E1E747-0C67-74A0-8336-2686D1E5014B}"/>
                    </a:ext>
                  </a:extLst>
                </p:cNvPr>
                <p:cNvSpPr txBox="1">
                  <a:spLocks noRot="1" noChangeAspect="1" noMove="1" noResize="1" noEditPoints="1" noAdjustHandles="1" noChangeArrowheads="1" noChangeShapeType="1" noTextEdit="1"/>
                </p:cNvSpPr>
                <p:nvPr/>
              </p:nvSpPr>
              <p:spPr>
                <a:xfrm>
                  <a:off x="10802384" y="702677"/>
                  <a:ext cx="346533" cy="353885"/>
                </a:xfrm>
                <a:prstGeom prst="rect">
                  <a:avLst/>
                </a:prstGeom>
                <a:blipFill>
                  <a:blip r:embed="rId5"/>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98B18D52-1D04-5DEF-8B82-267D01782BD9}"/>
              </a:ext>
            </a:extLst>
          </p:cNvPr>
          <p:cNvGrpSpPr/>
          <p:nvPr/>
        </p:nvGrpSpPr>
        <p:grpSpPr>
          <a:xfrm>
            <a:off x="8760269" y="887595"/>
            <a:ext cx="3445604" cy="1227173"/>
            <a:chOff x="8028344" y="1581654"/>
            <a:chExt cx="3445604" cy="1227173"/>
          </a:xfrm>
        </p:grpSpPr>
        <p:cxnSp>
          <p:nvCxnSpPr>
            <p:cNvPr id="14" name="Straight Connector 13">
              <a:extLst>
                <a:ext uri="{FF2B5EF4-FFF2-40B4-BE49-F238E27FC236}">
                  <a16:creationId xmlns:a16="http://schemas.microsoft.com/office/drawing/2014/main" id="{8DDB6A89-7577-5E1C-30F8-93C2084F1FE2}"/>
                </a:ext>
              </a:extLst>
            </p:cNvPr>
            <p:cNvCxnSpPr>
              <a:cxnSpLocks/>
            </p:cNvCxnSpPr>
            <p:nvPr/>
          </p:nvCxnSpPr>
          <p:spPr>
            <a:xfrm flipV="1">
              <a:off x="8028344" y="1946928"/>
              <a:ext cx="3355717" cy="86189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bject 14">
                  <a:extLst>
                    <a:ext uri="{FF2B5EF4-FFF2-40B4-BE49-F238E27FC236}">
                      <a16:creationId xmlns:a16="http://schemas.microsoft.com/office/drawing/2014/main" id="{6CB98F81-0741-4956-01AA-8B700385701E}"/>
                    </a:ext>
                  </a:extLst>
                </p:cNvPr>
                <p:cNvSpPr txBox="1"/>
                <p:nvPr/>
              </p:nvSpPr>
              <p:spPr>
                <a:xfrm>
                  <a:off x="11068259" y="1581654"/>
                  <a:ext cx="405689" cy="333363"/>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noProof="0">
                                <a:solidFill>
                                  <a:srgbClr val="000000"/>
                                </a:solidFill>
                                <a:latin typeface="Cambria Math" panose="02040503050406030204" pitchFamily="18" charset="0"/>
                              </a:rPr>
                            </m:ctrlPr>
                          </m:sSubPr>
                          <m:e>
                            <m:acc>
                              <m:accPr>
                                <m:chr m:val="̇"/>
                                <m:ctrlPr>
                                  <a:rPr lang="en-US" i="1" noProof="0">
                                    <a:solidFill>
                                      <a:srgbClr val="000000"/>
                                    </a:solidFill>
                                    <a:latin typeface="Cambria Math" panose="02040503050406030204" pitchFamily="18" charset="0"/>
                                  </a:rPr>
                                </m:ctrlPr>
                              </m:accPr>
                              <m:e>
                                <m:r>
                                  <a:rPr lang="en-US" i="1" noProof="0">
                                    <a:solidFill>
                                      <a:srgbClr val="000000"/>
                                    </a:solidFill>
                                    <a:latin typeface="Cambria Math" panose="02040503050406030204" pitchFamily="18" charset="0"/>
                                  </a:rPr>
                                  <m:t>𝜔</m:t>
                                </m:r>
                              </m:e>
                            </m:acc>
                          </m:e>
                          <m:sub>
                            <m:r>
                              <a:rPr lang="en-US" i="1" noProof="0">
                                <a:solidFill>
                                  <a:srgbClr val="000000"/>
                                </a:solidFill>
                                <a:latin typeface="Cambria Math" panose="02040503050406030204" pitchFamily="18" charset="0"/>
                              </a:rPr>
                              <m:t>𝑛</m:t>
                            </m:r>
                          </m:sub>
                        </m:sSub>
                      </m:oMath>
                    </m:oMathPara>
                  </a14:m>
                  <a:endParaRPr lang="en-US" noProof="0" dirty="0"/>
                </a:p>
              </p:txBody>
            </p:sp>
          </mc:Choice>
          <mc:Fallback xmlns="">
            <p:sp>
              <p:nvSpPr>
                <p:cNvPr id="15" name="Object 14">
                  <a:extLst>
                    <a:ext uri="{FF2B5EF4-FFF2-40B4-BE49-F238E27FC236}">
                      <a16:creationId xmlns:a16="http://schemas.microsoft.com/office/drawing/2014/main" id="{6CB98F81-0741-4956-01AA-8B700385701E}"/>
                    </a:ext>
                  </a:extLst>
                </p:cNvPr>
                <p:cNvSpPr txBox="1">
                  <a:spLocks noRot="1" noChangeAspect="1" noMove="1" noResize="1" noEditPoints="1" noAdjustHandles="1" noChangeArrowheads="1" noChangeShapeType="1" noTextEdit="1"/>
                </p:cNvSpPr>
                <p:nvPr/>
              </p:nvSpPr>
              <p:spPr>
                <a:xfrm>
                  <a:off x="11068259" y="1581654"/>
                  <a:ext cx="405689" cy="333363"/>
                </a:xfrm>
                <a:prstGeom prst="rect">
                  <a:avLst/>
                </a:prstGeom>
                <a:blipFill>
                  <a:blip r:embed="rId6"/>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3F76E123-034D-A6C5-B6C3-FA7E4F1442A5}"/>
              </a:ext>
            </a:extLst>
          </p:cNvPr>
          <p:cNvGrpSpPr/>
          <p:nvPr/>
        </p:nvGrpSpPr>
        <p:grpSpPr>
          <a:xfrm>
            <a:off x="7645153" y="1430682"/>
            <a:ext cx="3420832" cy="330200"/>
            <a:chOff x="3060435" y="3444443"/>
            <a:chExt cx="3420832" cy="330200"/>
          </a:xfrm>
        </p:grpSpPr>
        <p:cxnSp>
          <p:nvCxnSpPr>
            <p:cNvPr id="18" name="Straight Connector 17">
              <a:extLst>
                <a:ext uri="{FF2B5EF4-FFF2-40B4-BE49-F238E27FC236}">
                  <a16:creationId xmlns:a16="http://schemas.microsoft.com/office/drawing/2014/main" id="{6A3BD003-9C33-053A-C6D7-CC58EEFB3320}"/>
                </a:ext>
              </a:extLst>
            </p:cNvPr>
            <p:cNvCxnSpPr/>
            <p:nvPr/>
          </p:nvCxnSpPr>
          <p:spPr>
            <a:xfrm flipH="1">
              <a:off x="3284525" y="3774643"/>
              <a:ext cx="31967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Object 18">
                  <a:extLst>
                    <a:ext uri="{FF2B5EF4-FFF2-40B4-BE49-F238E27FC236}">
                      <a16:creationId xmlns:a16="http://schemas.microsoft.com/office/drawing/2014/main" id="{CA49269F-0804-B68D-2E7D-384C4EA54FD6}"/>
                    </a:ext>
                  </a:extLst>
                </p:cNvPr>
                <p:cNvSpPr txBox="1"/>
                <p:nvPr/>
              </p:nvSpPr>
              <p:spPr>
                <a:xfrm>
                  <a:off x="3060435" y="3444443"/>
                  <a:ext cx="279400" cy="330200"/>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0</m:t>
                            </m:r>
                          </m:sub>
                        </m:sSub>
                      </m:oMath>
                    </m:oMathPara>
                  </a14:m>
                  <a:endParaRPr lang="en-US" noProof="0" dirty="0"/>
                </a:p>
              </p:txBody>
            </p:sp>
          </mc:Choice>
          <mc:Fallback xmlns="">
            <p:sp>
              <p:nvSpPr>
                <p:cNvPr id="19" name="Object 18">
                  <a:extLst>
                    <a:ext uri="{FF2B5EF4-FFF2-40B4-BE49-F238E27FC236}">
                      <a16:creationId xmlns:a16="http://schemas.microsoft.com/office/drawing/2014/main" id="{CA49269F-0804-B68D-2E7D-384C4EA54FD6}"/>
                    </a:ext>
                  </a:extLst>
                </p:cNvPr>
                <p:cNvSpPr txBox="1">
                  <a:spLocks noRot="1" noChangeAspect="1" noMove="1" noResize="1" noEditPoints="1" noAdjustHandles="1" noChangeArrowheads="1" noChangeShapeType="1" noTextEdit="1"/>
                </p:cNvSpPr>
                <p:nvPr/>
              </p:nvSpPr>
              <p:spPr>
                <a:xfrm>
                  <a:off x="3060435" y="3444443"/>
                  <a:ext cx="279400" cy="330200"/>
                </a:xfrm>
                <a:prstGeom prst="rect">
                  <a:avLst/>
                </a:prstGeom>
                <a:blipFill>
                  <a:blip r:embed="rId7"/>
                  <a:stretch>
                    <a:fillRect r="-28261"/>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11C8B805-2EFB-2AF7-251C-9868DFE5071D}"/>
              </a:ext>
            </a:extLst>
          </p:cNvPr>
          <p:cNvGrpSpPr/>
          <p:nvPr/>
        </p:nvGrpSpPr>
        <p:grpSpPr>
          <a:xfrm>
            <a:off x="2422423" y="2861795"/>
            <a:ext cx="5914516" cy="1097322"/>
            <a:chOff x="1874725" y="1942409"/>
            <a:chExt cx="6228678" cy="1097322"/>
          </a:xfrm>
        </p:grpSpPr>
        <mc:AlternateContent xmlns:mc="http://schemas.openxmlformats.org/markup-compatibility/2006" xmlns:a14="http://schemas.microsoft.com/office/drawing/2010/main">
          <mc:Choice Requires="a14">
            <p:sp>
              <p:nvSpPr>
                <p:cNvPr id="30" name="Object 29">
                  <a:extLst>
                    <a:ext uri="{FF2B5EF4-FFF2-40B4-BE49-F238E27FC236}">
                      <a16:creationId xmlns:a16="http://schemas.microsoft.com/office/drawing/2014/main" id="{40497F30-CDEB-E922-2835-CEAF3E2BEF8E}"/>
                    </a:ext>
                  </a:extLst>
                </p:cNvPr>
                <p:cNvSpPr txBox="1"/>
                <p:nvPr/>
              </p:nvSpPr>
              <p:spPr>
                <a:xfrm>
                  <a:off x="2557696" y="2401713"/>
                  <a:ext cx="1097128" cy="47408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𝜏</m:t>
                        </m:r>
                        <m:r>
                          <a:rPr lang="en-US" i="1" noProof="0">
                            <a:solidFill>
                              <a:srgbClr val="000000"/>
                            </a:solidFill>
                            <a:latin typeface="Cambria Math" panose="02040503050406030204" pitchFamily="18" charset="0"/>
                          </a:rPr>
                          <m:t>=</m:t>
                        </m:r>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0</m:t>
                            </m:r>
                          </m:sub>
                        </m:sSub>
                        <m:sSup>
                          <m:sSupPr>
                            <m:ctrlPr>
                              <a:rPr lang="en-US" i="1" noProof="0">
                                <a:solidFill>
                                  <a:srgbClr val="000000"/>
                                </a:solidFill>
                                <a:latin typeface="Cambria Math" panose="02040503050406030204" pitchFamily="18" charset="0"/>
                              </a:rPr>
                            </m:ctrlPr>
                          </m:sSupPr>
                          <m:e>
                            <m:r>
                              <a:rPr lang="en-US" i="1" noProof="0">
                                <a:solidFill>
                                  <a:srgbClr val="000000"/>
                                </a:solidFill>
                                <a:latin typeface="Cambria Math" panose="02040503050406030204" pitchFamily="18" charset="0"/>
                              </a:rPr>
                              <m:t>𝑡</m:t>
                            </m:r>
                          </m:e>
                          <m:sup>
                            <m:r>
                              <a:rPr lang="en-US" i="1" noProof="0">
                                <a:solidFill>
                                  <a:srgbClr val="000000"/>
                                </a:solidFill>
                                <a:latin typeface="Cambria Math" panose="02040503050406030204" pitchFamily="18" charset="0"/>
                              </a:rPr>
                              <m:t>′</m:t>
                            </m:r>
                          </m:sup>
                        </m:sSup>
                      </m:oMath>
                    </m:oMathPara>
                  </a14:m>
                  <a:endParaRPr lang="en-US" noProof="0" dirty="0"/>
                </a:p>
              </p:txBody>
            </p:sp>
          </mc:Choice>
          <mc:Fallback xmlns="">
            <p:sp>
              <p:nvSpPr>
                <p:cNvPr id="30" name="Object 29">
                  <a:extLst>
                    <a:ext uri="{FF2B5EF4-FFF2-40B4-BE49-F238E27FC236}">
                      <a16:creationId xmlns:a16="http://schemas.microsoft.com/office/drawing/2014/main" id="{40497F30-CDEB-E922-2835-CEAF3E2BEF8E}"/>
                    </a:ext>
                  </a:extLst>
                </p:cNvPr>
                <p:cNvSpPr txBox="1">
                  <a:spLocks noRot="1" noChangeAspect="1" noMove="1" noResize="1" noEditPoints="1" noAdjustHandles="1" noChangeArrowheads="1" noChangeShapeType="1" noTextEdit="1"/>
                </p:cNvSpPr>
                <p:nvPr/>
              </p:nvSpPr>
              <p:spPr>
                <a:xfrm>
                  <a:off x="2557696" y="2401713"/>
                  <a:ext cx="1097128" cy="47408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0">
                  <a:extLst>
                    <a:ext uri="{FF2B5EF4-FFF2-40B4-BE49-F238E27FC236}">
                      <a16:creationId xmlns:a16="http://schemas.microsoft.com/office/drawing/2014/main" id="{B75D1A19-180D-DA7A-9AC5-63136AD25978}"/>
                    </a:ext>
                  </a:extLst>
                </p:cNvPr>
                <p:cNvSpPr txBox="1"/>
                <p:nvPr/>
              </p:nvSpPr>
              <p:spPr>
                <a:xfrm>
                  <a:off x="4177686" y="2328024"/>
                  <a:ext cx="1684206" cy="71170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𝑥</m:t>
                        </m:r>
                        <m:r>
                          <a:rPr lang="en-US" i="1" noProof="0">
                            <a:solidFill>
                              <a:srgbClr val="000000"/>
                            </a:solidFill>
                            <a:latin typeface="Cambria Math" panose="02040503050406030204" pitchFamily="18" charset="0"/>
                          </a:rPr>
                          <m:t>=</m:t>
                        </m:r>
                        <m:f>
                          <m:fPr>
                            <m:ctrlPr>
                              <a:rPr lang="en-US" i="1" noProof="0">
                                <a:solidFill>
                                  <a:srgbClr val="000000"/>
                                </a:solidFill>
                                <a:latin typeface="Cambria Math" panose="02040503050406030204" pitchFamily="18" charset="0"/>
                              </a:rPr>
                            </m:ctrlPr>
                          </m:fPr>
                          <m:num>
                            <m:sSub>
                              <m:sSubPr>
                                <m:ctrlPr>
                                  <a:rPr lang="en-US" i="1" noProof="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𝑝</m:t>
                                </m:r>
                              </m:e>
                              <m:sub>
                                <m:r>
                                  <a:rPr lang="en-US" i="1" noProof="0">
                                    <a:solidFill>
                                      <a:srgbClr val="000000"/>
                                    </a:solidFill>
                                    <a:latin typeface="Cambria Math" panose="02040503050406030204" pitchFamily="18" charset="0"/>
                                  </a:rPr>
                                  <m:t>0</m:t>
                                </m:r>
                              </m:sub>
                            </m:sSub>
                          </m:num>
                          <m:den>
                            <m:r>
                              <a:rPr lang="en-US" i="1" noProof="0">
                                <a:solidFill>
                                  <a:srgbClr val="000000"/>
                                </a:solidFill>
                                <a:latin typeface="Cambria Math" panose="02040503050406030204" pitchFamily="18" charset="0"/>
                              </a:rPr>
                              <m:t>2​​</m:t>
                            </m:r>
                            <m:r>
                              <a:rPr lang="en-US" i="1" noProof="0">
                                <a:solidFill>
                                  <a:srgbClr val="000000"/>
                                </a:solidFill>
                                <a:latin typeface="Cambria Math" panose="02040503050406030204" pitchFamily="18" charset="0"/>
                              </a:rPr>
                              <m:t>𝜉</m:t>
                            </m:r>
                            <m:r>
                              <a:rPr lang="en-US" i="1" noProof="0">
                                <a:solidFill>
                                  <a:srgbClr val="000000"/>
                                </a:solidFill>
                                <a:latin typeface="Cambria Math" panose="02040503050406030204" pitchFamily="18" charset="0"/>
                              </a:rPr>
                              <m:t>​​</m:t>
                            </m:r>
                            <m:r>
                              <m:rPr>
                                <m:sty m:val="p"/>
                              </m:rPr>
                              <a:rPr lang="en-US" i="0" noProof="0">
                                <a:solidFill>
                                  <a:srgbClr val="000000"/>
                                </a:solidFill>
                                <a:latin typeface="Cambria Math" panose="02040503050406030204" pitchFamily="18" charset="0"/>
                              </a:rPr>
                              <m:t>i</m:t>
                            </m:r>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𝑚</m:t>
                            </m:r>
                            <m:r>
                              <a:rPr lang="en-US" i="1" noProof="0">
                                <a:solidFill>
                                  <a:srgbClr val="000000"/>
                                </a:solidFill>
                                <a:latin typeface="Cambria Math" panose="02040503050406030204" pitchFamily="18" charset="0"/>
                              </a:rPr>
                              <m:t>​​</m:t>
                            </m:r>
                            <m:sSubSup>
                              <m:sSubSupPr>
                                <m:ctrlPr>
                                  <a:rPr lang="en-US" i="1" noProof="0">
                                    <a:solidFill>
                                      <a:srgbClr val="000000"/>
                                    </a:solidFill>
                                    <a:latin typeface="Cambria Math" panose="02040503050406030204" pitchFamily="18" charset="0"/>
                                  </a:rPr>
                                </m:ctrlPr>
                              </m:sSubSupPr>
                              <m:e>
                                <m:r>
                                  <a:rPr lang="en-US" i="1" noProof="0">
                                    <a:solidFill>
                                      <a:srgbClr val="000000"/>
                                    </a:solidFill>
                                    <a:latin typeface="Cambria Math" panose="02040503050406030204" pitchFamily="18" charset="0"/>
                                  </a:rPr>
                                  <m:t>𝜔</m:t>
                                </m:r>
                              </m:e>
                              <m:sub>
                                <m:r>
                                  <a:rPr lang="en-US" i="1" noProof="0">
                                    <a:solidFill>
                                      <a:srgbClr val="000000"/>
                                    </a:solidFill>
                                    <a:latin typeface="Cambria Math" panose="02040503050406030204" pitchFamily="18" charset="0"/>
                                  </a:rPr>
                                  <m:t>0</m:t>
                                </m:r>
                              </m:sub>
                              <m:sup>
                                <m:r>
                                  <a:rPr lang="en-US" i="1" noProof="0">
                                    <a:solidFill>
                                      <a:srgbClr val="000000"/>
                                    </a:solidFill>
                                    <a:latin typeface="Cambria Math" panose="02040503050406030204" pitchFamily="18" charset="0"/>
                                  </a:rPr>
                                  <m:t>2</m:t>
                                </m:r>
                              </m:sup>
                            </m:sSubSup>
                          </m:den>
                        </m:f>
                        <m:r>
                          <a:rPr lang="en-US" i="1" noProof="0">
                            <a:solidFill>
                              <a:srgbClr val="000000"/>
                            </a:solidFill>
                            <a:latin typeface="Cambria Math" panose="02040503050406030204" pitchFamily="18" charset="0"/>
                          </a:rPr>
                          <m:t>𝑞</m:t>
                        </m:r>
                      </m:oMath>
                    </m:oMathPara>
                  </a14:m>
                  <a:endParaRPr lang="en-US" noProof="0" dirty="0"/>
                </a:p>
              </p:txBody>
            </p:sp>
          </mc:Choice>
          <mc:Fallback xmlns="">
            <p:sp>
              <p:nvSpPr>
                <p:cNvPr id="31" name="Object 30">
                  <a:extLst>
                    <a:ext uri="{FF2B5EF4-FFF2-40B4-BE49-F238E27FC236}">
                      <a16:creationId xmlns:a16="http://schemas.microsoft.com/office/drawing/2014/main" id="{B75D1A19-180D-DA7A-9AC5-63136AD25978}"/>
                    </a:ext>
                  </a:extLst>
                </p:cNvPr>
                <p:cNvSpPr txBox="1">
                  <a:spLocks noRot="1" noChangeAspect="1" noMove="1" noResize="1" noEditPoints="1" noAdjustHandles="1" noChangeArrowheads="1" noChangeShapeType="1" noTextEdit="1"/>
                </p:cNvSpPr>
                <p:nvPr/>
              </p:nvSpPr>
              <p:spPr>
                <a:xfrm>
                  <a:off x="4177686" y="2328024"/>
                  <a:ext cx="1684206" cy="711707"/>
                </a:xfrm>
                <a:prstGeom prst="rect">
                  <a:avLst/>
                </a:prstGeom>
                <a:blipFill>
                  <a:blip r:embed="rId9"/>
                  <a:stretch>
                    <a:fillRect/>
                  </a:stretch>
                </a:blipFill>
              </p:spPr>
              <p:txBody>
                <a:bodyPr/>
                <a:lstStyle/>
                <a:p>
                  <a:r>
                    <a:rPr lang="en-US">
                      <a:noFill/>
                    </a:rPr>
                    <a:t> </a:t>
                  </a:r>
                </a:p>
              </p:txBody>
            </p:sp>
          </mc:Fallback>
        </mc:AlternateContent>
        <p:sp>
          <p:nvSpPr>
            <p:cNvPr id="32" name="ZoneTexte 20">
              <a:extLst>
                <a:ext uri="{FF2B5EF4-FFF2-40B4-BE49-F238E27FC236}">
                  <a16:creationId xmlns:a16="http://schemas.microsoft.com/office/drawing/2014/main" id="{0CDC4EFC-C27C-6372-BBFE-003EC636B606}"/>
                </a:ext>
              </a:extLst>
            </p:cNvPr>
            <p:cNvSpPr txBox="1"/>
            <p:nvPr/>
          </p:nvSpPr>
          <p:spPr>
            <a:xfrm>
              <a:off x="1874725" y="1942409"/>
              <a:ext cx="6228678" cy="369332"/>
            </a:xfrm>
            <a:prstGeom prst="rect">
              <a:avLst/>
            </a:prstGeom>
            <a:noFill/>
          </p:spPr>
          <p:txBody>
            <a:bodyPr wrap="square" rtlCol="0">
              <a:spAutoFit/>
            </a:bodyPr>
            <a:lstStyle/>
            <a:p>
              <a:r>
                <a:rPr lang="en-US" noProof="0" dirty="0">
                  <a:latin typeface="Aptos" panose="020B0004020202020204" pitchFamily="34" charset="0"/>
                </a:rPr>
                <a:t>Dimensionless </a:t>
              </a:r>
              <a:r>
                <a:rPr lang="en-US" b="1" noProof="0" dirty="0">
                  <a:latin typeface="Aptos" panose="020B0004020202020204" pitchFamily="34" charset="0"/>
                </a:rPr>
                <a:t>time</a:t>
              </a:r>
              <a:r>
                <a:rPr lang="en-US" noProof="0" dirty="0">
                  <a:latin typeface="Aptos" panose="020B0004020202020204" pitchFamily="34" charset="0"/>
                </a:rPr>
                <a:t> and dimensionless </a:t>
              </a:r>
              <a:r>
                <a:rPr lang="en-US" b="1" noProof="0" dirty="0">
                  <a:latin typeface="Aptos" panose="020B0004020202020204" pitchFamily="34" charset="0"/>
                </a:rPr>
                <a:t>response</a:t>
              </a:r>
              <a:r>
                <a:rPr lang="en-US" noProof="0" dirty="0">
                  <a:latin typeface="Aptos" panose="020B0004020202020204" pitchFamily="34" charset="0"/>
                </a:rPr>
                <a:t> : </a:t>
              </a:r>
            </a:p>
          </p:txBody>
        </p:sp>
      </p:grpSp>
      <p:grpSp>
        <p:nvGrpSpPr>
          <p:cNvPr id="43" name="Group 42">
            <a:extLst>
              <a:ext uri="{FF2B5EF4-FFF2-40B4-BE49-F238E27FC236}">
                <a16:creationId xmlns:a16="http://schemas.microsoft.com/office/drawing/2014/main" id="{67394C88-0B0E-E0F1-3D14-DC3476286011}"/>
              </a:ext>
            </a:extLst>
          </p:cNvPr>
          <p:cNvGrpSpPr/>
          <p:nvPr/>
        </p:nvGrpSpPr>
        <p:grpSpPr>
          <a:xfrm>
            <a:off x="2463676" y="4541749"/>
            <a:ext cx="3467923" cy="948908"/>
            <a:chOff x="2502147" y="4200125"/>
            <a:chExt cx="3467923" cy="948908"/>
          </a:xfrm>
        </p:grpSpPr>
        <p:sp>
          <p:nvSpPr>
            <p:cNvPr id="37" name="ZoneTexte 43">
              <a:extLst>
                <a:ext uri="{FF2B5EF4-FFF2-40B4-BE49-F238E27FC236}">
                  <a16:creationId xmlns:a16="http://schemas.microsoft.com/office/drawing/2014/main" id="{6B9CF8EA-BAA3-AACF-6E57-E2E31C58EE49}"/>
                </a:ext>
              </a:extLst>
            </p:cNvPr>
            <p:cNvSpPr txBox="1"/>
            <p:nvPr/>
          </p:nvSpPr>
          <p:spPr>
            <a:xfrm>
              <a:off x="2502147" y="4200125"/>
              <a:ext cx="3467923" cy="369332"/>
            </a:xfrm>
            <a:prstGeom prst="rect">
              <a:avLst/>
            </a:prstGeom>
            <a:noFill/>
          </p:spPr>
          <p:txBody>
            <a:bodyPr wrap="square" rtlCol="0" anchor="t">
              <a:spAutoFit/>
            </a:bodyPr>
            <a:lstStyle/>
            <a:p>
              <a:r>
                <a:rPr lang="en-US" b="1" noProof="0" dirty="0">
                  <a:latin typeface="Aptos" panose="020B0004020202020204" pitchFamily="34" charset="0"/>
                </a:rPr>
                <a:t>Small</a:t>
              </a:r>
              <a:r>
                <a:rPr lang="en-US" noProof="0" dirty="0">
                  <a:latin typeface="Aptos" panose="020B0004020202020204" pitchFamily="34" charset="0"/>
                </a:rPr>
                <a:t> dimensionless parameter </a:t>
              </a:r>
              <a:endParaRPr lang="en-US" noProof="0" dirty="0">
                <a:latin typeface="+mj-lt"/>
              </a:endParaRPr>
            </a:p>
          </p:txBody>
        </p:sp>
        <p:grpSp>
          <p:nvGrpSpPr>
            <p:cNvPr id="70" name="Group 69">
              <a:extLst>
                <a:ext uri="{FF2B5EF4-FFF2-40B4-BE49-F238E27FC236}">
                  <a16:creationId xmlns:a16="http://schemas.microsoft.com/office/drawing/2014/main" id="{075698ED-7BEE-FA5C-D851-9B273FFF29E4}"/>
                </a:ext>
              </a:extLst>
            </p:cNvPr>
            <p:cNvGrpSpPr/>
            <p:nvPr/>
          </p:nvGrpSpPr>
          <p:grpSpPr>
            <a:xfrm>
              <a:off x="3978746" y="4579655"/>
              <a:ext cx="1126373" cy="569378"/>
              <a:chOff x="6450385" y="5627000"/>
              <a:chExt cx="1126373" cy="569378"/>
            </a:xfrm>
          </p:grpSpPr>
          <mc:AlternateContent xmlns:mc="http://schemas.openxmlformats.org/markup-compatibility/2006" xmlns:a14="http://schemas.microsoft.com/office/drawing/2010/main">
            <mc:Choice Requires="a14">
              <p:sp>
                <p:nvSpPr>
                  <p:cNvPr id="34" name="Object 33">
                    <a:extLst>
                      <a:ext uri="{FF2B5EF4-FFF2-40B4-BE49-F238E27FC236}">
                        <a16:creationId xmlns:a16="http://schemas.microsoft.com/office/drawing/2014/main" id="{BD967990-BB62-6141-57B5-101E556E15D1}"/>
                      </a:ext>
                    </a:extLst>
                  </p:cNvPr>
                  <p:cNvSpPr txBox="1"/>
                  <p:nvPr/>
                </p:nvSpPr>
                <p:spPr>
                  <a:xfrm>
                    <a:off x="6450385" y="5642379"/>
                    <a:ext cx="449944" cy="55399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a:solidFill>
                                <a:srgbClr val="5989C4"/>
                              </a:solidFill>
                              <a:latin typeface="Cambria Math" panose="02040503050406030204" pitchFamily="18" charset="0"/>
                            </a:rPr>
                            <m:t>𝜉</m:t>
                          </m:r>
                        </m:oMath>
                      </m:oMathPara>
                    </a14:m>
                    <a:endParaRPr lang="en-US" noProof="0" dirty="0"/>
                  </a:p>
                </p:txBody>
              </p:sp>
            </mc:Choice>
            <mc:Fallback xmlns="">
              <p:sp>
                <p:nvSpPr>
                  <p:cNvPr id="34" name="Object 33">
                    <a:extLst>
                      <a:ext uri="{FF2B5EF4-FFF2-40B4-BE49-F238E27FC236}">
                        <a16:creationId xmlns:a16="http://schemas.microsoft.com/office/drawing/2014/main" id="{BD967990-BB62-6141-57B5-101E556E15D1}"/>
                      </a:ext>
                    </a:extLst>
                  </p:cNvPr>
                  <p:cNvSpPr txBox="1">
                    <a:spLocks noRot="1" noChangeAspect="1" noMove="1" noResize="1" noEditPoints="1" noAdjustHandles="1" noChangeArrowheads="1" noChangeShapeType="1" noTextEdit="1"/>
                  </p:cNvSpPr>
                  <p:nvPr/>
                </p:nvSpPr>
                <p:spPr>
                  <a:xfrm>
                    <a:off x="6450385" y="5642379"/>
                    <a:ext cx="449944" cy="553999"/>
                  </a:xfrm>
                  <a:prstGeom prst="rect">
                    <a:avLst/>
                  </a:prstGeom>
                  <a:blipFill>
                    <a:blip r:embed="rId10"/>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bject 37">
                    <a:extLst>
                      <a:ext uri="{FF2B5EF4-FFF2-40B4-BE49-F238E27FC236}">
                        <a16:creationId xmlns:a16="http://schemas.microsoft.com/office/drawing/2014/main" id="{D877AB46-86BC-71C6-CEAE-935CD78CEA44}"/>
                      </a:ext>
                    </a:extLst>
                  </p:cNvPr>
                  <p:cNvSpPr txBox="1"/>
                  <p:nvPr/>
                </p:nvSpPr>
                <p:spPr>
                  <a:xfrm>
                    <a:off x="6642261" y="5627000"/>
                    <a:ext cx="934497" cy="369332"/>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𝜀</m:t>
                          </m:r>
                        </m:oMath>
                      </m:oMathPara>
                    </a14:m>
                    <a:endParaRPr lang="en-US" noProof="0" dirty="0"/>
                  </a:p>
                </p:txBody>
              </p:sp>
            </mc:Choice>
            <mc:Fallback xmlns="">
              <p:sp>
                <p:nvSpPr>
                  <p:cNvPr id="38" name="Object 37">
                    <a:extLst>
                      <a:ext uri="{FF2B5EF4-FFF2-40B4-BE49-F238E27FC236}">
                        <a16:creationId xmlns:a16="http://schemas.microsoft.com/office/drawing/2014/main" id="{D877AB46-86BC-71C6-CEAE-935CD78CEA44}"/>
                      </a:ext>
                    </a:extLst>
                  </p:cNvPr>
                  <p:cNvSpPr txBox="1">
                    <a:spLocks noRot="1" noChangeAspect="1" noMove="1" noResize="1" noEditPoints="1" noAdjustHandles="1" noChangeArrowheads="1" noChangeShapeType="1" noTextEdit="1"/>
                  </p:cNvSpPr>
                  <p:nvPr/>
                </p:nvSpPr>
                <p:spPr>
                  <a:xfrm>
                    <a:off x="6642261" y="5627000"/>
                    <a:ext cx="934497" cy="369332"/>
                  </a:xfrm>
                  <a:prstGeom prst="rect">
                    <a:avLst/>
                  </a:prstGeom>
                  <a:blipFill>
                    <a:blip r:embed="rId11"/>
                    <a:stretch>
                      <a:fillRect/>
                    </a:stretch>
                  </a:blipFill>
                </p:spPr>
                <p:txBody>
                  <a:bodyPr/>
                  <a:lstStyle/>
                  <a:p>
                    <a:r>
                      <a:rPr lang="en-US">
                        <a:noFill/>
                      </a:rPr>
                      <a:t> </a:t>
                    </a:r>
                  </a:p>
                </p:txBody>
              </p:sp>
            </mc:Fallback>
          </mc:AlternateContent>
        </p:grpSp>
      </p:grpSp>
      <p:grpSp>
        <p:nvGrpSpPr>
          <p:cNvPr id="75" name="Group 74">
            <a:extLst>
              <a:ext uri="{FF2B5EF4-FFF2-40B4-BE49-F238E27FC236}">
                <a16:creationId xmlns:a16="http://schemas.microsoft.com/office/drawing/2014/main" id="{68ACEF8B-6BD6-A205-A0C8-344B47124C69}"/>
              </a:ext>
            </a:extLst>
          </p:cNvPr>
          <p:cNvGrpSpPr/>
          <p:nvPr/>
        </p:nvGrpSpPr>
        <p:grpSpPr>
          <a:xfrm>
            <a:off x="10000828" y="1430682"/>
            <a:ext cx="1620027" cy="2109257"/>
            <a:chOff x="9697296" y="1680255"/>
            <a:chExt cx="1620027" cy="2177412"/>
          </a:xfrm>
        </p:grpSpPr>
        <p:grpSp>
          <p:nvGrpSpPr>
            <p:cNvPr id="60" name="Group 59">
              <a:extLst>
                <a:ext uri="{FF2B5EF4-FFF2-40B4-BE49-F238E27FC236}">
                  <a16:creationId xmlns:a16="http://schemas.microsoft.com/office/drawing/2014/main" id="{7ACB0DFF-CD80-5F75-A4A6-CFF271A6D2A1}"/>
                </a:ext>
              </a:extLst>
            </p:cNvPr>
            <p:cNvGrpSpPr/>
            <p:nvPr/>
          </p:nvGrpSpPr>
          <p:grpSpPr>
            <a:xfrm rot="5400000">
              <a:off x="9418604" y="1958947"/>
              <a:ext cx="2177412" cy="1620027"/>
              <a:chOff x="4700634" y="2357882"/>
              <a:chExt cx="2217116" cy="1620027"/>
            </a:xfrm>
          </p:grpSpPr>
          <p:cxnSp>
            <p:nvCxnSpPr>
              <p:cNvPr id="61" name="Straight Connector 60">
                <a:extLst>
                  <a:ext uri="{FF2B5EF4-FFF2-40B4-BE49-F238E27FC236}">
                    <a16:creationId xmlns:a16="http://schemas.microsoft.com/office/drawing/2014/main" id="{E62AE50D-6045-3F48-47B5-E8AB34CE336C}"/>
                  </a:ext>
                </a:extLst>
              </p:cNvPr>
              <p:cNvCxnSpPr>
                <a:cxnSpLocks/>
              </p:cNvCxnSpPr>
              <p:nvPr/>
            </p:nvCxnSpPr>
            <p:spPr>
              <a:xfrm rot="16200000" flipH="1" flipV="1">
                <a:off x="5694931" y="2765026"/>
                <a:ext cx="15319" cy="20039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Object 18">
                    <a:extLst>
                      <a:ext uri="{FF2B5EF4-FFF2-40B4-BE49-F238E27FC236}">
                        <a16:creationId xmlns:a16="http://schemas.microsoft.com/office/drawing/2014/main" id="{0AC92758-F473-9EBB-D5F7-47BA972C7E74}"/>
                      </a:ext>
                    </a:extLst>
                  </p:cNvPr>
                  <p:cNvSpPr txBox="1"/>
                  <p:nvPr/>
                </p:nvSpPr>
                <p:spPr>
                  <a:xfrm rot="16200000">
                    <a:off x="6193097" y="2656132"/>
                    <a:ext cx="1022903" cy="426403"/>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𝑡</m:t>
                              </m:r>
                            </m:e>
                            <m:sup>
                              <m:r>
                                <a:rPr lang="en-US" b="0" i="1" noProof="0" smtClean="0">
                                  <a:latin typeface="Cambria Math" panose="02040503050406030204" pitchFamily="18" charset="0"/>
                                </a:rPr>
                                <m:t>′</m:t>
                              </m:r>
                            </m:sup>
                          </m:sSup>
                          <m:r>
                            <a:rPr lang="en-US" b="0" i="1" noProof="0" smtClean="0">
                              <a:latin typeface="Cambria Math" panose="02040503050406030204" pitchFamily="18" charset="0"/>
                            </a:rPr>
                            <m:t>=</m:t>
                          </m:r>
                          <m:r>
                            <a:rPr lang="en-US" b="0" i="1" noProof="0" smtClean="0">
                              <a:latin typeface="Cambria Math" panose="02040503050406030204" pitchFamily="18" charset="0"/>
                            </a:rPr>
                            <m:t>𝑡</m:t>
                          </m:r>
                          <m:r>
                            <a:rPr lang="en-US" b="0" i="1" noProof="0" smtClean="0">
                              <a:latin typeface="Cambria Math" panose="02040503050406030204" pitchFamily="18" charset="0"/>
                            </a:rPr>
                            <m:t>−</m:t>
                          </m:r>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𝑡</m:t>
                              </m:r>
                            </m:e>
                            <m:sub>
                              <m:r>
                                <a:rPr lang="en-US" b="0" i="1" noProof="0" smtClean="0">
                                  <a:latin typeface="Cambria Math" panose="02040503050406030204" pitchFamily="18" charset="0"/>
                                </a:rPr>
                                <m:t>0</m:t>
                              </m:r>
                            </m:sub>
                          </m:sSub>
                        </m:oMath>
                      </m:oMathPara>
                    </a14:m>
                    <a:endParaRPr lang="en-US" noProof="0" dirty="0"/>
                  </a:p>
                </p:txBody>
              </p:sp>
            </mc:Choice>
            <mc:Fallback xmlns="">
              <p:sp>
                <p:nvSpPr>
                  <p:cNvPr id="62" name="Object 18">
                    <a:extLst>
                      <a:ext uri="{FF2B5EF4-FFF2-40B4-BE49-F238E27FC236}">
                        <a16:creationId xmlns:a16="http://schemas.microsoft.com/office/drawing/2014/main" id="{0AC92758-F473-9EBB-D5F7-47BA972C7E74}"/>
                      </a:ext>
                    </a:extLst>
                  </p:cNvPr>
                  <p:cNvSpPr txBox="1">
                    <a:spLocks noRot="1" noChangeAspect="1" noMove="1" noResize="1" noEditPoints="1" noAdjustHandles="1" noChangeArrowheads="1" noChangeShapeType="1" noTextEdit="1"/>
                  </p:cNvSpPr>
                  <p:nvPr/>
                </p:nvSpPr>
                <p:spPr>
                  <a:xfrm rot="16200000">
                    <a:off x="6193097" y="2656132"/>
                    <a:ext cx="1022903" cy="4264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Object 18">
                    <a:extLst>
                      <a:ext uri="{FF2B5EF4-FFF2-40B4-BE49-F238E27FC236}">
                        <a16:creationId xmlns:a16="http://schemas.microsoft.com/office/drawing/2014/main" id="{897C78C7-AF54-D60D-DA94-D633E315A4D0}"/>
                      </a:ext>
                    </a:extLst>
                  </p:cNvPr>
                  <p:cNvSpPr txBox="1"/>
                  <p:nvPr/>
                </p:nvSpPr>
                <p:spPr>
                  <a:xfrm rot="16200000">
                    <a:off x="6524163" y="3597499"/>
                    <a:ext cx="423316" cy="337503"/>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𝑡</m:t>
                              </m:r>
                            </m:e>
                            <m:sub>
                              <m:r>
                                <a:rPr lang="en-US" b="0" i="1" noProof="0" smtClean="0">
                                  <a:latin typeface="Cambria Math" panose="02040503050406030204" pitchFamily="18" charset="0"/>
                                </a:rPr>
                                <m:t>0</m:t>
                              </m:r>
                            </m:sub>
                          </m:sSub>
                        </m:oMath>
                      </m:oMathPara>
                    </a14:m>
                    <a:endParaRPr lang="en-US" noProof="0" dirty="0"/>
                  </a:p>
                </p:txBody>
              </p:sp>
            </mc:Choice>
            <mc:Fallback xmlns="">
              <p:sp>
                <p:nvSpPr>
                  <p:cNvPr id="74" name="Object 18">
                    <a:extLst>
                      <a:ext uri="{FF2B5EF4-FFF2-40B4-BE49-F238E27FC236}">
                        <a16:creationId xmlns:a16="http://schemas.microsoft.com/office/drawing/2014/main" id="{897C78C7-AF54-D60D-DA94-D633E315A4D0}"/>
                      </a:ext>
                    </a:extLst>
                  </p:cNvPr>
                  <p:cNvSpPr txBox="1">
                    <a:spLocks noRot="1" noChangeAspect="1" noMove="1" noResize="1" noEditPoints="1" noAdjustHandles="1" noChangeArrowheads="1" noChangeShapeType="1" noTextEdit="1"/>
                  </p:cNvSpPr>
                  <p:nvPr/>
                </p:nvSpPr>
                <p:spPr>
                  <a:xfrm rot="16200000">
                    <a:off x="6524163" y="3597499"/>
                    <a:ext cx="423316" cy="337503"/>
                  </a:xfrm>
                  <a:prstGeom prst="rect">
                    <a:avLst/>
                  </a:prstGeom>
                  <a:blipFill>
                    <a:blip r:embed="rId13"/>
                    <a:stretch>
                      <a:fillRect/>
                    </a:stretch>
                  </a:blipFill>
                </p:spPr>
                <p:txBody>
                  <a:bodyPr/>
                  <a:lstStyle/>
                  <a:p>
                    <a:r>
                      <a:rPr lang="en-US">
                        <a:noFill/>
                      </a:rPr>
                      <a:t> </a:t>
                    </a:r>
                  </a:p>
                </p:txBody>
              </p:sp>
            </mc:Fallback>
          </mc:AlternateContent>
        </p:grpSp>
        <p:cxnSp>
          <p:nvCxnSpPr>
            <p:cNvPr id="73" name="Straight Arrow Connector 72">
              <a:extLst>
                <a:ext uri="{FF2B5EF4-FFF2-40B4-BE49-F238E27FC236}">
                  <a16:creationId xmlns:a16="http://schemas.microsoft.com/office/drawing/2014/main" id="{9B3A7CC5-2109-6CEF-BC36-121C7C443FCA}"/>
                </a:ext>
              </a:extLst>
            </p:cNvPr>
            <p:cNvCxnSpPr>
              <a:cxnSpLocks/>
            </p:cNvCxnSpPr>
            <p:nvPr/>
          </p:nvCxnSpPr>
          <p:spPr>
            <a:xfrm>
              <a:off x="9836710" y="3404952"/>
              <a:ext cx="139406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2595A0F4-AEC4-45CD-DB06-83397BFB412F}"/>
              </a:ext>
            </a:extLst>
          </p:cNvPr>
          <p:cNvGrpSpPr/>
          <p:nvPr/>
        </p:nvGrpSpPr>
        <p:grpSpPr>
          <a:xfrm>
            <a:off x="9493433" y="4541749"/>
            <a:ext cx="1570222" cy="1230338"/>
            <a:chOff x="8172511" y="4836092"/>
            <a:chExt cx="1570222" cy="1230338"/>
          </a:xfrm>
        </p:grpSpPr>
        <mc:AlternateContent xmlns:mc="http://schemas.openxmlformats.org/markup-compatibility/2006" xmlns:a14="http://schemas.microsoft.com/office/drawing/2010/main">
          <mc:Choice Requires="a14">
            <p:sp>
              <p:nvSpPr>
                <p:cNvPr id="7" name="Object 34">
                  <a:extLst>
                    <a:ext uri="{FF2B5EF4-FFF2-40B4-BE49-F238E27FC236}">
                      <a16:creationId xmlns:a16="http://schemas.microsoft.com/office/drawing/2014/main" id="{B7C3BF8A-D284-2CB9-9DC2-F65F8555FF9D}"/>
                    </a:ext>
                  </a:extLst>
                </p:cNvPr>
                <p:cNvSpPr txBox="1"/>
                <p:nvPr/>
              </p:nvSpPr>
              <p:spPr>
                <a:xfrm>
                  <a:off x="8236806" y="5147503"/>
                  <a:ext cx="1215915" cy="918927"/>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m:t>
                        </m:r>
                        <m:f>
                          <m:fPr>
                            <m:ctrlPr>
                              <a:rPr lang="en-US" i="1" noProof="0">
                                <a:solidFill>
                                  <a:srgbClr val="BE4F4B"/>
                                </a:solidFill>
                                <a:latin typeface="Cambria Math" panose="02040503050406030204" pitchFamily="18" charset="0"/>
                              </a:rPr>
                            </m:ctrlPr>
                          </m:fPr>
                          <m:num>
                            <m:acc>
                              <m:accPr>
                                <m:chr m:val="̇"/>
                                <m:ctrlPr>
                                  <a:rPr lang="en-US" i="1" noProof="0" smtClean="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num>
                          <m:den>
                            <m:r>
                              <a:rPr lang="en-US" i="1" noProof="0">
                                <a:solidFill>
                                  <a:srgbClr val="5989C4"/>
                                </a:solidFill>
                                <a:latin typeface="Cambria Math" panose="02040503050406030204" pitchFamily="18" charset="0"/>
                              </a:rPr>
                              <m:t>𝜉</m:t>
                            </m:r>
                            <m:sSup>
                              <m:sSupPr>
                                <m:ctrlPr>
                                  <a:rPr lang="en-US" b="0" i="1" noProof="0" smtClean="0">
                                    <a:solidFill>
                                      <a:srgbClr val="5989C4"/>
                                    </a:solidFill>
                                    <a:latin typeface="Cambria Math" panose="02040503050406030204" pitchFamily="18" charset="0"/>
                                  </a:rPr>
                                </m:ctrlPr>
                              </m:sSupPr>
                              <m:e>
                                <m:r>
                                  <m:rPr>
                                    <m:nor/>
                                  </m:rPr>
                                  <a:rPr lang="en-US" noProof="0"/>
                                  <m:t> </m:t>
                                </m:r>
                              </m:e>
                              <m:sup>
                                <m:r>
                                  <a:rPr lang="en-US" b="0" i="1" noProof="0" smtClean="0">
                                    <a:latin typeface="Cambria Math" panose="02040503050406030204" pitchFamily="18" charset="0"/>
                                  </a:rPr>
                                  <m:t>2</m:t>
                                </m:r>
                              </m:sup>
                            </m:sSup>
                            <m:sSubSup>
                              <m:sSubSupPr>
                                <m:ctrlPr>
                                  <a:rPr lang="en-US" i="1" noProof="0" smtClean="0">
                                    <a:solidFill>
                                      <a:schemeClr val="tx1"/>
                                    </a:solidFill>
                                    <a:latin typeface="Cambria Math" panose="02040503050406030204" pitchFamily="18" charset="0"/>
                                  </a:rPr>
                                </m:ctrlPr>
                              </m:sSubSupPr>
                              <m:e>
                                <m:r>
                                  <a:rPr lang="en-US" i="1" noProof="0">
                                    <a:solidFill>
                                      <a:schemeClr val="tx1"/>
                                    </a:solidFill>
                                    <a:latin typeface="Cambria Math" panose="02040503050406030204" pitchFamily="18" charset="0"/>
                                  </a:rPr>
                                  <m:t>𝜔</m:t>
                                </m:r>
                              </m:e>
                              <m:sub>
                                <m:r>
                                  <a:rPr lang="en-US" i="1" noProof="0">
                                    <a:solidFill>
                                      <a:schemeClr val="tx1"/>
                                    </a:solidFill>
                                    <a:latin typeface="Cambria Math" panose="02040503050406030204" pitchFamily="18" charset="0"/>
                                  </a:rPr>
                                  <m:t>0</m:t>
                                </m:r>
                              </m:sub>
                              <m:sup>
                                <m:r>
                                  <a:rPr lang="en-US" i="1" noProof="0">
                                    <a:solidFill>
                                      <a:schemeClr val="tx1"/>
                                    </a:solidFill>
                                    <a:latin typeface="Cambria Math" panose="02040503050406030204" pitchFamily="18" charset="0"/>
                                  </a:rPr>
                                  <m:t>2</m:t>
                                </m:r>
                              </m:sup>
                            </m:sSubSup>
                          </m:den>
                        </m:f>
                      </m:oMath>
                    </m:oMathPara>
                  </a14:m>
                  <a:endParaRPr lang="en-US" noProof="0" dirty="0"/>
                </a:p>
              </p:txBody>
            </p:sp>
          </mc:Choice>
          <mc:Fallback xmlns="">
            <p:sp>
              <p:nvSpPr>
                <p:cNvPr id="7" name="Object 34">
                  <a:extLst>
                    <a:ext uri="{FF2B5EF4-FFF2-40B4-BE49-F238E27FC236}">
                      <a16:creationId xmlns:a16="http://schemas.microsoft.com/office/drawing/2014/main" id="{B7C3BF8A-D284-2CB9-9DC2-F65F8555FF9D}"/>
                    </a:ext>
                  </a:extLst>
                </p:cNvPr>
                <p:cNvSpPr txBox="1">
                  <a:spLocks noRot="1" noChangeAspect="1" noMove="1" noResize="1" noEditPoints="1" noAdjustHandles="1" noChangeArrowheads="1" noChangeShapeType="1" noTextEdit="1"/>
                </p:cNvSpPr>
                <p:nvPr/>
              </p:nvSpPr>
              <p:spPr>
                <a:xfrm>
                  <a:off x="8236806" y="5147503"/>
                  <a:ext cx="1215915" cy="918927"/>
                </a:xfrm>
                <a:prstGeom prst="rect">
                  <a:avLst/>
                </a:prstGeom>
                <a:blipFill>
                  <a:blip r:embed="rId1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436B53B-F296-94D0-DC7A-A2DCF484D963}"/>
                </a:ext>
              </a:extLst>
            </p:cNvPr>
            <p:cNvSpPr txBox="1"/>
            <p:nvPr/>
          </p:nvSpPr>
          <p:spPr>
            <a:xfrm>
              <a:off x="8172511" y="4836092"/>
              <a:ext cx="1570222" cy="369332"/>
            </a:xfrm>
            <a:prstGeom prst="rect">
              <a:avLst/>
            </a:prstGeom>
            <a:noFill/>
          </p:spPr>
          <p:txBody>
            <a:bodyPr wrap="square" rtlCol="0">
              <a:spAutoFit/>
            </a:bodyPr>
            <a:lstStyle/>
            <a:p>
              <a:r>
                <a:rPr lang="en-US" noProof="0" dirty="0">
                  <a:latin typeface="Aptos "/>
                </a:rPr>
                <a:t>Sweep rate</a:t>
              </a:r>
            </a:p>
          </p:txBody>
        </p:sp>
      </p:grpSp>
      <p:grpSp>
        <p:nvGrpSpPr>
          <p:cNvPr id="27" name="Group 26">
            <a:extLst>
              <a:ext uri="{FF2B5EF4-FFF2-40B4-BE49-F238E27FC236}">
                <a16:creationId xmlns:a16="http://schemas.microsoft.com/office/drawing/2014/main" id="{AACCEC4B-0463-C409-3140-CD90593D029D}"/>
              </a:ext>
            </a:extLst>
          </p:cNvPr>
          <p:cNvGrpSpPr/>
          <p:nvPr/>
        </p:nvGrpSpPr>
        <p:grpSpPr>
          <a:xfrm>
            <a:off x="6577600" y="4555402"/>
            <a:ext cx="1294604" cy="1064806"/>
            <a:chOff x="7046400" y="5627868"/>
            <a:chExt cx="1294604" cy="1064806"/>
          </a:xfrm>
        </p:grpSpPr>
        <p:sp>
          <p:nvSpPr>
            <p:cNvPr id="26" name="TextBox 25">
              <a:extLst>
                <a:ext uri="{FF2B5EF4-FFF2-40B4-BE49-F238E27FC236}">
                  <a16:creationId xmlns:a16="http://schemas.microsoft.com/office/drawing/2014/main" id="{C3B0C89D-C8A7-2A42-4E3B-937AE9F64491}"/>
                </a:ext>
              </a:extLst>
            </p:cNvPr>
            <p:cNvSpPr txBox="1"/>
            <p:nvPr/>
          </p:nvSpPr>
          <p:spPr>
            <a:xfrm>
              <a:off x="7046400" y="5627868"/>
              <a:ext cx="1291643" cy="369332"/>
            </a:xfrm>
            <a:prstGeom prst="rect">
              <a:avLst/>
            </a:prstGeom>
            <a:noFill/>
          </p:spPr>
          <p:txBody>
            <a:bodyPr wrap="square" rtlCol="0">
              <a:spAutoFit/>
            </a:bodyPr>
            <a:lstStyle/>
            <a:p>
              <a:r>
                <a:rPr lang="en-US" noProof="0" dirty="0">
                  <a:latin typeface="Aptos "/>
                </a:rPr>
                <a:t>NF  slope </a:t>
              </a:r>
            </a:p>
          </p:txBody>
        </p:sp>
        <mc:AlternateContent xmlns:mc="http://schemas.openxmlformats.org/markup-compatibility/2006">
          <mc:Choice xmlns:a14="http://schemas.microsoft.com/office/drawing/2010/main" Requires="a14">
            <p:sp>
              <p:nvSpPr>
                <p:cNvPr id="24" name="Object 35">
                  <a:extLst>
                    <a:ext uri="{FF2B5EF4-FFF2-40B4-BE49-F238E27FC236}">
                      <a16:creationId xmlns:a16="http://schemas.microsoft.com/office/drawing/2014/main" id="{6E608FB6-06CF-5AC8-6680-2D1DAC49C0A3}"/>
                    </a:ext>
                  </a:extLst>
                </p:cNvPr>
                <p:cNvSpPr txBox="1"/>
                <p:nvPr/>
              </p:nvSpPr>
              <p:spPr>
                <a:xfrm>
                  <a:off x="7231017" y="5993745"/>
                  <a:ext cx="1109987" cy="698929"/>
                </a:xfrm>
                <a:prstGeom prst="rect">
                  <a:avLst/>
                </a:prstGeom>
              </p:spPr>
              <p:txBody>
                <a:bodyPr anchor="t">
                  <a:normAutofit/>
                </a:bodyPr>
                <a:lstStyle/>
                <a:p>
                  <a:pPr/>
                  <a14:m>
                    <m:oMathPara xmlns:m="http://schemas.openxmlformats.org/officeDocument/2006/math">
                      <m:oMathParaPr>
                        <m:jc m:val="left"/>
                      </m:oMathParaPr>
                      <m:oMath xmlns:m="http://schemas.openxmlformats.org/officeDocument/2006/math">
                        <m:r>
                          <a:rPr lang="en-US" b="0" i="1" noProof="0" smtClean="0">
                            <a:solidFill>
                              <a:srgbClr val="00B050"/>
                            </a:solidFill>
                            <a:latin typeface="Cambria Math" panose="02040503050406030204" pitchFamily="18" charset="0"/>
                          </a:rPr>
                          <m:t>𝛼</m:t>
                        </m:r>
                        <m:r>
                          <a:rPr lang="en-US" b="0" i="1" noProof="0" smtClean="0">
                            <a:solidFill>
                              <a:schemeClr val="tx1"/>
                            </a:solidFill>
                            <a:latin typeface="Cambria Math" panose="02040503050406030204" pitchFamily="18" charset="0"/>
                          </a:rPr>
                          <m:t>=</m:t>
                        </m:r>
                        <m:f>
                          <m:fPr>
                            <m:ctrlPr>
                              <a:rPr lang="en-US" i="1" noProof="0" smtClean="0">
                                <a:solidFill>
                                  <a:schemeClr val="tx1"/>
                                </a:solidFill>
                                <a:latin typeface="Cambria Math" panose="02040503050406030204" pitchFamily="18" charset="0"/>
                              </a:rPr>
                            </m:ctrlPr>
                          </m:fPr>
                          <m:num>
                            <m:sSub>
                              <m:sSubPr>
                                <m:ctrlPr>
                                  <a:rPr lang="en-US" i="1" noProof="0">
                                    <a:solidFill>
                                      <a:schemeClr val="tx1"/>
                                    </a:solidFill>
                                    <a:latin typeface="Cambria Math" panose="02040503050406030204" pitchFamily="18" charset="0"/>
                                  </a:rPr>
                                </m:ctrlPr>
                              </m:sSubPr>
                              <m:e>
                                <m:acc>
                                  <m:accPr>
                                    <m:chr m:val="̇"/>
                                    <m:ctrlPr>
                                      <a:rPr lang="en-US" i="1" noProof="0">
                                        <a:solidFill>
                                          <a:schemeClr val="tx1"/>
                                        </a:solidFill>
                                        <a:latin typeface="Cambria Math" panose="02040503050406030204" pitchFamily="18" charset="0"/>
                                      </a:rPr>
                                    </m:ctrlPr>
                                  </m:accPr>
                                  <m:e>
                                    <m:r>
                                      <a:rPr lang="en-US" i="1" noProof="0">
                                        <a:solidFill>
                                          <a:schemeClr val="tx1"/>
                                        </a:solidFill>
                                        <a:latin typeface="Cambria Math" panose="02040503050406030204" pitchFamily="18" charset="0"/>
                                      </a:rPr>
                                      <m:t>𝜔</m:t>
                                    </m:r>
                                  </m:e>
                                </m:acc>
                              </m:e>
                              <m:sub>
                                <m:r>
                                  <a:rPr lang="en-US" i="1" noProof="0">
                                    <a:solidFill>
                                      <a:schemeClr val="tx1"/>
                                    </a:solidFill>
                                    <a:latin typeface="Cambria Math" panose="02040503050406030204" pitchFamily="18" charset="0"/>
                                  </a:rPr>
                                  <m:t>𝑛</m:t>
                                </m:r>
                              </m:sub>
                            </m:sSub>
                          </m:num>
                          <m:den>
                            <m:acc>
                              <m:accPr>
                                <m:chr m:val="̇"/>
                                <m:ctrlPr>
                                  <a:rPr lang="en-US" i="1" noProof="0">
                                    <a:solidFill>
                                      <a:schemeClr val="tx1"/>
                                    </a:solidFill>
                                    <a:latin typeface="Cambria Math" panose="02040503050406030204" pitchFamily="18" charset="0"/>
                                  </a:rPr>
                                </m:ctrlPr>
                              </m:accPr>
                              <m:e>
                                <m:r>
                                  <m:rPr>
                                    <m:sty m:val="p"/>
                                  </m:rPr>
                                  <a:rPr lang="en-US" i="1" noProof="0">
                                    <a:solidFill>
                                      <a:schemeClr val="tx1"/>
                                    </a:solidFill>
                                    <a:latin typeface="Cambria Math" panose="02040503050406030204" pitchFamily="18" charset="0"/>
                                  </a:rPr>
                                  <m:t>Ω</m:t>
                                </m:r>
                              </m:e>
                            </m:acc>
                          </m:den>
                        </m:f>
                      </m:oMath>
                    </m:oMathPara>
                  </a14:m>
                  <a:endParaRPr lang="en-US" noProof="0" dirty="0"/>
                </a:p>
              </p:txBody>
            </p:sp>
          </mc:Choice>
          <mc:Fallback>
            <p:sp>
              <p:nvSpPr>
                <p:cNvPr id="24" name="Object 35">
                  <a:extLst>
                    <a:ext uri="{FF2B5EF4-FFF2-40B4-BE49-F238E27FC236}">
                      <a16:creationId xmlns:a16="http://schemas.microsoft.com/office/drawing/2014/main" id="{6E608FB6-06CF-5AC8-6680-2D1DAC49C0A3}"/>
                    </a:ext>
                  </a:extLst>
                </p:cNvPr>
                <p:cNvSpPr txBox="1">
                  <a:spLocks noRot="1" noChangeAspect="1" noMove="1" noResize="1" noEditPoints="1" noAdjustHandles="1" noChangeArrowheads="1" noChangeShapeType="1" noTextEdit="1"/>
                </p:cNvSpPr>
                <p:nvPr/>
              </p:nvSpPr>
              <p:spPr>
                <a:xfrm>
                  <a:off x="7231017" y="5993745"/>
                  <a:ext cx="1109987" cy="698929"/>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2737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up)">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C72501-F1D6-3AB7-FC0E-30207662B692}"/>
              </a:ext>
            </a:extLst>
          </p:cNvPr>
          <p:cNvSpPr>
            <a:spLocks noGrp="1"/>
          </p:cNvSpPr>
          <p:nvPr>
            <p:ph type="body" sz="quarter" idx="10"/>
          </p:nvPr>
        </p:nvSpPr>
        <p:spPr/>
        <p:txBody>
          <a:bodyPr/>
          <a:lstStyle/>
          <a:p>
            <a:r>
              <a:rPr lang="en-US" noProof="0" dirty="0"/>
              <a:t>Proposed methods for LTV identification </a:t>
            </a:r>
          </a:p>
          <a:p>
            <a:endParaRPr lang="en-US" noProof="0" dirty="0"/>
          </a:p>
        </p:txBody>
      </p:sp>
      <p:sp>
        <p:nvSpPr>
          <p:cNvPr id="3" name="Text Placeholder 2">
            <a:extLst>
              <a:ext uri="{FF2B5EF4-FFF2-40B4-BE49-F238E27FC236}">
                <a16:creationId xmlns:a16="http://schemas.microsoft.com/office/drawing/2014/main" id="{0DD4E1AC-5365-7F14-67D2-A452FA3DF3BA}"/>
              </a:ext>
            </a:extLst>
          </p:cNvPr>
          <p:cNvSpPr>
            <a:spLocks noGrp="1"/>
          </p:cNvSpPr>
          <p:nvPr>
            <p:ph type="body" sz="quarter" idx="11"/>
          </p:nvPr>
        </p:nvSpPr>
        <p:spPr/>
        <p:txBody>
          <a:bodyPr>
            <a:normAutofit lnSpcReduction="10000"/>
          </a:bodyPr>
          <a:lstStyle/>
          <a:p>
            <a:r>
              <a:rPr lang="en-US" noProof="0" dirty="0"/>
              <a:t>Multiple time-scale solution</a:t>
            </a:r>
          </a:p>
        </p:txBody>
      </p:sp>
      <p:sp>
        <p:nvSpPr>
          <p:cNvPr id="4" name="Slide Number Placeholder 3">
            <a:extLst>
              <a:ext uri="{FF2B5EF4-FFF2-40B4-BE49-F238E27FC236}">
                <a16:creationId xmlns:a16="http://schemas.microsoft.com/office/drawing/2014/main" id="{53DAA986-8A49-4A90-DE83-904695836748}"/>
              </a:ext>
            </a:extLst>
          </p:cNvPr>
          <p:cNvSpPr>
            <a:spLocks noGrp="1"/>
          </p:cNvSpPr>
          <p:nvPr>
            <p:ph type="sldNum" sz="quarter" idx="14"/>
          </p:nvPr>
        </p:nvSpPr>
        <p:spPr/>
        <p:txBody>
          <a:bodyPr/>
          <a:lstStyle/>
          <a:p>
            <a:fld id="{0EEBFCD7-29E6-4DFE-8E20-64791BD90B44}" type="slidenum">
              <a:rPr lang="en-US" noProof="0" smtClean="0"/>
              <a:pPr/>
              <a:t>22</a:t>
            </a:fld>
            <a:endParaRPr lang="en-US" noProof="0" dirty="0"/>
          </a:p>
        </p:txBody>
      </p:sp>
      <p:grpSp>
        <p:nvGrpSpPr>
          <p:cNvPr id="14" name="Group 13">
            <a:extLst>
              <a:ext uri="{FF2B5EF4-FFF2-40B4-BE49-F238E27FC236}">
                <a16:creationId xmlns:a16="http://schemas.microsoft.com/office/drawing/2014/main" id="{7DC33AFF-B968-5974-ED5F-FAA5D8D67154}"/>
              </a:ext>
            </a:extLst>
          </p:cNvPr>
          <p:cNvGrpSpPr/>
          <p:nvPr/>
        </p:nvGrpSpPr>
        <p:grpSpPr>
          <a:xfrm>
            <a:off x="2635423" y="1793606"/>
            <a:ext cx="3777184" cy="434107"/>
            <a:chOff x="2115576" y="1783303"/>
            <a:chExt cx="4141275" cy="474803"/>
          </a:xfrm>
        </p:grpSpPr>
        <p:sp>
          <p:nvSpPr>
            <p:cNvPr id="15" name="ZoneTexte 43">
              <a:extLst>
                <a:ext uri="{FF2B5EF4-FFF2-40B4-BE49-F238E27FC236}">
                  <a16:creationId xmlns:a16="http://schemas.microsoft.com/office/drawing/2014/main" id="{CBF2CC6A-3AEB-656E-E42B-F6666611B0CB}"/>
                </a:ext>
              </a:extLst>
            </p:cNvPr>
            <p:cNvSpPr txBox="1"/>
            <p:nvPr/>
          </p:nvSpPr>
          <p:spPr>
            <a:xfrm>
              <a:off x="3857093" y="1795495"/>
              <a:ext cx="1519847" cy="403956"/>
            </a:xfrm>
            <a:prstGeom prst="rect">
              <a:avLst/>
            </a:prstGeom>
            <a:noFill/>
          </p:spPr>
          <p:txBody>
            <a:bodyPr wrap="square" rtlCol="0">
              <a:spAutoFit/>
            </a:bodyPr>
            <a:lstStyle/>
            <a:p>
              <a:r>
                <a:rPr lang="en-US" b="1" noProof="0" dirty="0">
                  <a:latin typeface="Aptos" panose="020B0004020202020204" pitchFamily="34" charset="0"/>
                </a:rPr>
                <a:t>Slow</a:t>
              </a:r>
              <a:r>
                <a:rPr lang="en-US" noProof="0" dirty="0">
                  <a:latin typeface="Aptos" panose="020B0004020202020204" pitchFamily="34" charset="0"/>
                </a:rPr>
                <a:t> time :</a:t>
              </a:r>
            </a:p>
          </p:txBody>
        </p:sp>
        <mc:AlternateContent xmlns:mc="http://schemas.openxmlformats.org/markup-compatibility/2006" xmlns:a14="http://schemas.microsoft.com/office/drawing/2010/main">
          <mc:Choice Requires="a14">
            <p:sp>
              <p:nvSpPr>
                <p:cNvPr id="16" name="ZoneTexte 41">
                  <a:extLst>
                    <a:ext uri="{FF2B5EF4-FFF2-40B4-BE49-F238E27FC236}">
                      <a16:creationId xmlns:a16="http://schemas.microsoft.com/office/drawing/2014/main" id="{17588B6E-7702-E7A2-9F34-7D7FF3AC76DD}"/>
                    </a:ext>
                  </a:extLst>
                </p:cNvPr>
                <p:cNvSpPr txBox="1"/>
                <p:nvPr/>
              </p:nvSpPr>
              <p:spPr>
                <a:xfrm>
                  <a:off x="2115576" y="1811409"/>
                  <a:ext cx="1598704" cy="403956"/>
                </a:xfrm>
                <a:prstGeom prst="rect">
                  <a:avLst/>
                </a:prstGeom>
                <a:noFill/>
              </p:spPr>
              <p:txBody>
                <a:bodyPr wrap="square" rtlCol="0">
                  <a:spAutoFit/>
                </a:bodyPr>
                <a:lstStyle/>
                <a:p>
                  <a:r>
                    <a:rPr lang="en-US" b="1" noProof="0" dirty="0">
                      <a:latin typeface="Aptos" panose="020B0004020202020204" pitchFamily="34" charset="0"/>
                    </a:rPr>
                    <a:t>Fast</a:t>
                  </a:r>
                  <a:r>
                    <a:rPr lang="en-US" noProof="0" dirty="0">
                      <a:latin typeface="Aptos" panose="020B0004020202020204" pitchFamily="34" charset="0"/>
                    </a:rPr>
                    <a:t> time </a:t>
                  </a:r>
                  <a:r>
                    <a:rPr lang="en-US" noProof="0" dirty="0">
                      <a:latin typeface="+mj-lt"/>
                    </a:rPr>
                    <a:t>: </a:t>
                  </a:r>
                  <a14:m>
                    <m:oMath xmlns:m="http://schemas.openxmlformats.org/officeDocument/2006/math">
                      <m:r>
                        <a:rPr lang="en-US" b="0" i="1" noProof="0" smtClean="0">
                          <a:latin typeface="Cambria Math" panose="02040503050406030204" pitchFamily="18" charset="0"/>
                        </a:rPr>
                        <m:t>𝜏</m:t>
                      </m:r>
                    </m:oMath>
                  </a14:m>
                  <a:endParaRPr lang="en-US" noProof="0" dirty="0">
                    <a:latin typeface="+mj-lt"/>
                  </a:endParaRPr>
                </a:p>
              </p:txBody>
            </p:sp>
          </mc:Choice>
          <mc:Fallback xmlns="">
            <p:sp>
              <p:nvSpPr>
                <p:cNvPr id="16" name="ZoneTexte 41">
                  <a:extLst>
                    <a:ext uri="{FF2B5EF4-FFF2-40B4-BE49-F238E27FC236}">
                      <a16:creationId xmlns:a16="http://schemas.microsoft.com/office/drawing/2014/main" id="{17588B6E-7702-E7A2-9F34-7D7FF3AC76DD}"/>
                    </a:ext>
                  </a:extLst>
                </p:cNvPr>
                <p:cNvSpPr txBox="1">
                  <a:spLocks noRot="1" noChangeAspect="1" noMove="1" noResize="1" noEditPoints="1" noAdjustHandles="1" noChangeArrowheads="1" noChangeShapeType="1" noTextEdit="1"/>
                </p:cNvSpPr>
                <p:nvPr/>
              </p:nvSpPr>
              <p:spPr>
                <a:xfrm>
                  <a:off x="2115576" y="1811409"/>
                  <a:ext cx="1598704" cy="403956"/>
                </a:xfrm>
                <a:prstGeom prst="rect">
                  <a:avLst/>
                </a:prstGeom>
                <a:blipFill>
                  <a:blip r:embed="rId3"/>
                  <a:stretch>
                    <a:fillRect l="-3333" t="-819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17">
                  <a:extLst>
                    <a:ext uri="{FF2B5EF4-FFF2-40B4-BE49-F238E27FC236}">
                      <a16:creationId xmlns:a16="http://schemas.microsoft.com/office/drawing/2014/main" id="{12E1F246-5457-5C38-8826-DC6810D69A6E}"/>
                    </a:ext>
                  </a:extLst>
                </p:cNvPr>
                <p:cNvSpPr txBox="1"/>
                <p:nvPr/>
              </p:nvSpPr>
              <p:spPr>
                <a:xfrm>
                  <a:off x="5307231" y="1783303"/>
                  <a:ext cx="949620" cy="47480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r>
                          <a:rPr lang="en-US" i="1" noProof="0">
                            <a:solidFill>
                              <a:srgbClr val="000000"/>
                            </a:solidFill>
                            <a:latin typeface="Cambria Math" panose="02040503050406030204" pitchFamily="18" charset="0"/>
                          </a:rPr>
                          <m:t>𝑇</m:t>
                        </m:r>
                        <m:r>
                          <a:rPr lang="en-US" i="1" noProof="0">
                            <a:solidFill>
                              <a:srgbClr val="000000"/>
                            </a:solidFill>
                            <a:latin typeface="Cambria Math" panose="02040503050406030204" pitchFamily="18" charset="0"/>
                          </a:rPr>
                          <m:t>=</m:t>
                        </m:r>
                        <m:r>
                          <a:rPr lang="en-US" i="1" noProof="0">
                            <a:solidFill>
                              <a:srgbClr val="5989C4"/>
                            </a:solidFill>
                            <a:latin typeface="Cambria Math" panose="02040503050406030204" pitchFamily="18" charset="0"/>
                          </a:rPr>
                          <m:t>𝜀</m:t>
                        </m:r>
                        <m:r>
                          <a:rPr lang="en-US" i="1" noProof="0">
                            <a:solidFill>
                              <a:srgbClr val="000000"/>
                            </a:solidFill>
                            <a:latin typeface="Cambria Math" panose="02040503050406030204" pitchFamily="18" charset="0"/>
                          </a:rPr>
                          <m:t>𝜏</m:t>
                        </m:r>
                      </m:oMath>
                    </m:oMathPara>
                  </a14:m>
                  <a:endParaRPr lang="en-US" noProof="0" dirty="0"/>
                </a:p>
              </p:txBody>
            </p:sp>
          </mc:Choice>
          <mc:Fallback xmlns="">
            <p:sp>
              <p:nvSpPr>
                <p:cNvPr id="18" name="Object 17">
                  <a:extLst>
                    <a:ext uri="{FF2B5EF4-FFF2-40B4-BE49-F238E27FC236}">
                      <a16:creationId xmlns:a16="http://schemas.microsoft.com/office/drawing/2014/main" id="{12E1F246-5457-5C38-8826-DC6810D69A6E}"/>
                    </a:ext>
                  </a:extLst>
                </p:cNvPr>
                <p:cNvSpPr txBox="1">
                  <a:spLocks noRot="1" noChangeAspect="1" noMove="1" noResize="1" noEditPoints="1" noAdjustHandles="1" noChangeArrowheads="1" noChangeShapeType="1" noTextEdit="1"/>
                </p:cNvSpPr>
                <p:nvPr/>
              </p:nvSpPr>
              <p:spPr>
                <a:xfrm>
                  <a:off x="5307231" y="1783303"/>
                  <a:ext cx="949620" cy="474803"/>
                </a:xfrm>
                <a:prstGeom prst="rect">
                  <a:avLst/>
                </a:prstGeom>
                <a:blipFill>
                  <a:blip r:embed="rId4"/>
                  <a:stretch>
                    <a:fillRect/>
                  </a:stretch>
                </a:blipFill>
              </p:spPr>
              <p:txBody>
                <a:bodyPr/>
                <a:lstStyle/>
                <a:p>
                  <a:r>
                    <a:rPr lang="en-US">
                      <a:noFill/>
                    </a:rPr>
                    <a:t> </a:t>
                  </a:r>
                </a:p>
              </p:txBody>
            </p:sp>
          </mc:Fallback>
        </mc:AlternateContent>
      </p:grpSp>
      <p:grpSp>
        <p:nvGrpSpPr>
          <p:cNvPr id="22" name="Group 21">
            <a:extLst>
              <a:ext uri="{FF2B5EF4-FFF2-40B4-BE49-F238E27FC236}">
                <a16:creationId xmlns:a16="http://schemas.microsoft.com/office/drawing/2014/main" id="{7F75E8EB-3FBF-FA82-7762-D43A9F0E3DAF}"/>
              </a:ext>
            </a:extLst>
          </p:cNvPr>
          <p:cNvGrpSpPr/>
          <p:nvPr/>
        </p:nvGrpSpPr>
        <p:grpSpPr>
          <a:xfrm>
            <a:off x="2483998" y="2604944"/>
            <a:ext cx="9182524" cy="1167350"/>
            <a:chOff x="2190263" y="2497329"/>
            <a:chExt cx="10067652" cy="1276785"/>
          </a:xfrm>
        </p:grpSpPr>
        <p:grpSp>
          <p:nvGrpSpPr>
            <p:cNvPr id="23" name="Groupe 66">
              <a:extLst>
                <a:ext uri="{FF2B5EF4-FFF2-40B4-BE49-F238E27FC236}">
                  <a16:creationId xmlns:a16="http://schemas.microsoft.com/office/drawing/2014/main" id="{AD81440A-156A-BC7C-B730-361DF2D9E539}"/>
                </a:ext>
              </a:extLst>
            </p:cNvPr>
            <p:cNvGrpSpPr/>
            <p:nvPr/>
          </p:nvGrpSpPr>
          <p:grpSpPr>
            <a:xfrm>
              <a:off x="2190263" y="2503133"/>
              <a:ext cx="10067652" cy="1097674"/>
              <a:chOff x="2282138" y="2503133"/>
              <a:chExt cx="10067652" cy="1097674"/>
            </a:xfrm>
          </p:grpSpPr>
          <p:sp>
            <p:nvSpPr>
              <p:cNvPr id="26" name="ZoneTexte 58">
                <a:extLst>
                  <a:ext uri="{FF2B5EF4-FFF2-40B4-BE49-F238E27FC236}">
                    <a16:creationId xmlns:a16="http://schemas.microsoft.com/office/drawing/2014/main" id="{FB618126-4BE4-76B8-8449-A1EAF8FE55B7}"/>
                  </a:ext>
                </a:extLst>
              </p:cNvPr>
              <p:cNvSpPr txBox="1"/>
              <p:nvPr/>
            </p:nvSpPr>
            <p:spPr>
              <a:xfrm>
                <a:off x="2282138" y="2515489"/>
                <a:ext cx="3179548" cy="403955"/>
              </a:xfrm>
              <a:prstGeom prst="rect">
                <a:avLst/>
              </a:prstGeom>
              <a:noFill/>
            </p:spPr>
            <p:txBody>
              <a:bodyPr wrap="square" rtlCol="0">
                <a:spAutoFit/>
              </a:bodyPr>
              <a:lstStyle/>
              <a:p>
                <a:r>
                  <a:rPr lang="en-US" noProof="0" dirty="0">
                    <a:latin typeface="Aptos "/>
                  </a:rPr>
                  <a:t>Leading order solution :</a:t>
                </a:r>
              </a:p>
            </p:txBody>
          </p:sp>
          <p:sp>
            <p:nvSpPr>
              <p:cNvPr id="27" name="ZoneTexte 59">
                <a:extLst>
                  <a:ext uri="{FF2B5EF4-FFF2-40B4-BE49-F238E27FC236}">
                    <a16:creationId xmlns:a16="http://schemas.microsoft.com/office/drawing/2014/main" id="{6B2889E2-4681-D246-A602-AF8681FF1D5D}"/>
                  </a:ext>
                </a:extLst>
              </p:cNvPr>
              <p:cNvSpPr txBox="1"/>
              <p:nvPr/>
            </p:nvSpPr>
            <p:spPr>
              <a:xfrm>
                <a:off x="2309861" y="3196853"/>
                <a:ext cx="3179548" cy="403954"/>
              </a:xfrm>
              <a:prstGeom prst="rect">
                <a:avLst/>
              </a:prstGeom>
              <a:noFill/>
            </p:spPr>
            <p:txBody>
              <a:bodyPr wrap="square" rtlCol="0">
                <a:spAutoFit/>
              </a:bodyPr>
              <a:lstStyle/>
              <a:p>
                <a:r>
                  <a:rPr lang="en-US" noProof="0" dirty="0">
                    <a:latin typeface="Aptos "/>
                  </a:rPr>
                  <a:t>Secularity condition :</a:t>
                </a:r>
              </a:p>
            </p:txBody>
          </p:sp>
          <p:sp>
            <p:nvSpPr>
              <p:cNvPr id="28" name="ZoneTexte 60">
                <a:extLst>
                  <a:ext uri="{FF2B5EF4-FFF2-40B4-BE49-F238E27FC236}">
                    <a16:creationId xmlns:a16="http://schemas.microsoft.com/office/drawing/2014/main" id="{5F8194E6-1958-0AA7-64A0-EAE4B8E827DA}"/>
                  </a:ext>
                </a:extLst>
              </p:cNvPr>
              <p:cNvSpPr txBox="1"/>
              <p:nvPr/>
            </p:nvSpPr>
            <p:spPr>
              <a:xfrm>
                <a:off x="8799539" y="3193272"/>
                <a:ext cx="3550251" cy="370292"/>
              </a:xfrm>
              <a:prstGeom prst="rect">
                <a:avLst/>
              </a:prstGeom>
              <a:noFill/>
            </p:spPr>
            <p:txBody>
              <a:bodyPr wrap="square" rtlCol="0">
                <a:spAutoFit/>
              </a:bodyPr>
              <a:lstStyle>
                <a:defPPr>
                  <a:defRPr lang="en-US"/>
                </a:defPPr>
                <a:lvl1pPr>
                  <a:defRPr sz="1600">
                    <a:solidFill>
                      <a:schemeClr val="bg1">
                        <a:lumMod val="50000"/>
                      </a:schemeClr>
                    </a:solidFill>
                    <a:latin typeface="+mj-lt"/>
                  </a:defRPr>
                </a:lvl1pPr>
              </a:lstStyle>
              <a:p>
                <a:pPr algn="r"/>
                <a:r>
                  <a:rPr lang="en-US" noProof="0" dirty="0">
                    <a:latin typeface="Aptos "/>
                  </a:rPr>
                  <a:t>(linear time varying 1st order ODE)</a:t>
                </a:r>
              </a:p>
            </p:txBody>
          </p:sp>
          <p:sp>
            <p:nvSpPr>
              <p:cNvPr id="29" name="ZoneTexte 61">
                <a:extLst>
                  <a:ext uri="{FF2B5EF4-FFF2-40B4-BE49-F238E27FC236}">
                    <a16:creationId xmlns:a16="http://schemas.microsoft.com/office/drawing/2014/main" id="{F1A6A006-A3BA-3DAA-B13A-7B8FEE9F2DE6}"/>
                  </a:ext>
                </a:extLst>
              </p:cNvPr>
              <p:cNvSpPr txBox="1"/>
              <p:nvPr/>
            </p:nvSpPr>
            <p:spPr>
              <a:xfrm>
                <a:off x="7626692" y="2503133"/>
                <a:ext cx="4520000" cy="370292"/>
              </a:xfrm>
              <a:prstGeom prst="rect">
                <a:avLst/>
              </a:prstGeom>
              <a:noFill/>
            </p:spPr>
            <p:txBody>
              <a:bodyPr wrap="square" rtlCol="0">
                <a:spAutoFit/>
              </a:bodyPr>
              <a:lstStyle/>
              <a:p>
                <a:pPr algn="r"/>
                <a:r>
                  <a:rPr lang="en-US" sz="1600" noProof="0" dirty="0">
                    <a:solidFill>
                      <a:schemeClr val="bg1">
                        <a:lumMod val="50000"/>
                      </a:schemeClr>
                    </a:solidFill>
                    <a:latin typeface="Aptos "/>
                  </a:rPr>
                  <a:t>( slowly modulated harmonic response )</a:t>
                </a:r>
              </a:p>
            </p:txBody>
          </p:sp>
        </p:grpSp>
        <mc:AlternateContent xmlns:mc="http://schemas.openxmlformats.org/markup-compatibility/2006" xmlns:a14="http://schemas.microsoft.com/office/drawing/2010/main">
          <mc:Choice Requires="a14">
            <p:sp>
              <p:nvSpPr>
                <p:cNvPr id="24" name="Object 23">
                  <a:extLst>
                    <a:ext uri="{FF2B5EF4-FFF2-40B4-BE49-F238E27FC236}">
                      <a16:creationId xmlns:a16="http://schemas.microsoft.com/office/drawing/2014/main" id="{2B01CB25-DD4E-DB1C-6698-79C621927A86}"/>
                    </a:ext>
                  </a:extLst>
                </p:cNvPr>
                <p:cNvSpPr txBox="1"/>
                <p:nvPr/>
              </p:nvSpPr>
              <p:spPr>
                <a:xfrm>
                  <a:off x="5006196" y="2497329"/>
                  <a:ext cx="2641004" cy="475613"/>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i="1" noProof="0" smtClean="0">
                                <a:solidFill>
                                  <a:srgbClr val="000000"/>
                                </a:solidFill>
                                <a:latin typeface="Cambria Math" panose="02040503050406030204" pitchFamily="18" charset="0"/>
                              </a:rPr>
                            </m:ctrlPr>
                          </m:sSubPr>
                          <m:e>
                            <m:r>
                              <a:rPr lang="en-US" i="1" noProof="0">
                                <a:solidFill>
                                  <a:srgbClr val="000000"/>
                                </a:solidFill>
                                <a:latin typeface="Cambria Math" panose="02040503050406030204" pitchFamily="18" charset="0"/>
                              </a:rPr>
                              <m:t>𝑥</m:t>
                            </m:r>
                          </m:e>
                          <m:sub>
                            <m:r>
                              <a:rPr lang="en-US" i="1" noProof="0">
                                <a:solidFill>
                                  <a:srgbClr val="000000"/>
                                </a:solidFill>
                                <a:latin typeface="Cambria Math" panose="02040503050406030204" pitchFamily="18" charset="0"/>
                              </a:rPr>
                              <m:t>0</m:t>
                            </m:r>
                          </m:sub>
                        </m:sSub>
                        <m:r>
                          <a:rPr lang="en-US" i="1" noProof="0">
                            <a:solidFill>
                              <a:srgbClr val="000000"/>
                            </a:solidFill>
                            <a:latin typeface="Cambria Math" panose="02040503050406030204" pitchFamily="18" charset="0"/>
                          </a:rPr>
                          <m:t>=</m:t>
                        </m:r>
                        <m:r>
                          <a:rPr lang="en-US" i="1" noProof="0">
                            <a:solidFill>
                              <a:srgbClr val="000000"/>
                            </a:solidFill>
                            <a:latin typeface="Cambria Math" panose="02040503050406030204" pitchFamily="18" charset="0"/>
                          </a:rPr>
                          <m:t>𝐴</m:t>
                        </m:r>
                        <m:d>
                          <m:dPr>
                            <m:ctrlPr>
                              <a:rPr lang="en-US" i="1" noProof="0">
                                <a:solidFill>
                                  <a:srgbClr val="000000"/>
                                </a:solidFill>
                                <a:latin typeface="Cambria Math" panose="02040503050406030204" pitchFamily="18" charset="0"/>
                              </a:rPr>
                            </m:ctrlPr>
                          </m:dPr>
                          <m:e>
                            <m:r>
                              <a:rPr lang="en-US" i="1" noProof="0">
                                <a:solidFill>
                                  <a:srgbClr val="000000"/>
                                </a:solidFill>
                                <a:latin typeface="Cambria Math" panose="02040503050406030204" pitchFamily="18" charset="0"/>
                              </a:rPr>
                              <m:t>𝑇</m:t>
                            </m:r>
                          </m:e>
                        </m: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𝑖</m:t>
                            </m:r>
                            <m:r>
                              <a:rPr lang="en-US" b="0" i="1" noProof="0" smtClean="0">
                                <a:solidFill>
                                  <a:srgbClr val="000000"/>
                                </a:solidFill>
                                <a:latin typeface="Cambria Math" panose="02040503050406030204" pitchFamily="18" charset="0"/>
                              </a:rPr>
                              <m:t>𝜏</m:t>
                            </m:r>
                          </m:sup>
                        </m:sSup>
                      </m:oMath>
                    </m:oMathPara>
                  </a14:m>
                  <a:endParaRPr lang="en-US" sz="1400" noProof="0" dirty="0"/>
                </a:p>
              </p:txBody>
            </p:sp>
          </mc:Choice>
          <mc:Fallback xmlns="">
            <p:sp>
              <p:nvSpPr>
                <p:cNvPr id="24" name="Object 23">
                  <a:extLst>
                    <a:ext uri="{FF2B5EF4-FFF2-40B4-BE49-F238E27FC236}">
                      <a16:creationId xmlns:a16="http://schemas.microsoft.com/office/drawing/2014/main" id="{2B01CB25-DD4E-DB1C-6698-79C621927A86}"/>
                    </a:ext>
                  </a:extLst>
                </p:cNvPr>
                <p:cNvSpPr txBox="1">
                  <a:spLocks noRot="1" noChangeAspect="1" noMove="1" noResize="1" noEditPoints="1" noAdjustHandles="1" noChangeArrowheads="1" noChangeShapeType="1" noTextEdit="1"/>
                </p:cNvSpPr>
                <p:nvPr/>
              </p:nvSpPr>
              <p:spPr>
                <a:xfrm>
                  <a:off x="5006196" y="2497329"/>
                  <a:ext cx="2641004" cy="47561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bject 23">
                  <a:extLst>
                    <a:ext uri="{FF2B5EF4-FFF2-40B4-BE49-F238E27FC236}">
                      <a16:creationId xmlns:a16="http://schemas.microsoft.com/office/drawing/2014/main" id="{7E1983C3-C7BE-090B-9989-ED7281CEB60C}"/>
                    </a:ext>
                  </a:extLst>
                </p:cNvPr>
                <p:cNvSpPr txBox="1"/>
                <p:nvPr/>
              </p:nvSpPr>
              <p:spPr>
                <a:xfrm>
                  <a:off x="4651830" y="3041988"/>
                  <a:ext cx="3691462" cy="732126"/>
                </a:xfrm>
                <a:prstGeom prst="rect">
                  <a:avLst/>
                </a:prstGeom>
              </p:spPr>
              <p:txBody>
                <a:bodyPr>
                  <a:noAutofit/>
                </a:bodyPr>
                <a:lstStyle/>
                <a:p>
                  <a:pPr/>
                  <a14:m>
                    <m:oMathPara xmlns:m="http://schemas.openxmlformats.org/officeDocument/2006/math">
                      <m:oMathParaPr>
                        <m:jc m:val="left"/>
                      </m:oMathParaPr>
                      <m:oMath xmlns:m="http://schemas.openxmlformats.org/officeDocument/2006/math">
                        <m:sSup>
                          <m:sSupPr>
                            <m:ctrlPr>
                              <a:rPr lang="en-US" b="0" i="1" noProof="0" smtClean="0">
                                <a:solidFill>
                                  <a:srgbClr val="000000"/>
                                </a:solidFill>
                                <a:latin typeface="Cambria Math" panose="02040503050406030204" pitchFamily="18" charset="0"/>
                              </a:rPr>
                            </m:ctrlPr>
                          </m:sSupPr>
                          <m:e>
                            <m:r>
                              <a:rPr lang="en-US" i="1" noProof="0" smtClean="0">
                                <a:solidFill>
                                  <a:srgbClr val="000000"/>
                                </a:solidFill>
                                <a:latin typeface="Cambria Math" panose="02040503050406030204" pitchFamily="18" charset="0"/>
                              </a:rPr>
                              <m:t>𝐴</m:t>
                            </m:r>
                          </m:e>
                          <m:sup>
                            <m:r>
                              <a:rPr lang="en-US" b="0" i="1" noProof="0" smtClean="0">
                                <a:solidFill>
                                  <a:srgbClr val="000000"/>
                                </a:solidFill>
                                <a:latin typeface="Cambria Math" panose="02040503050406030204" pitchFamily="18" charset="0"/>
                              </a:rPr>
                              <m:t>′</m:t>
                            </m:r>
                          </m:sup>
                        </m:sSup>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1−</m:t>
                            </m:r>
                            <m:r>
                              <a:rPr lang="en-US" b="0" i="1" noProof="0" smtClean="0">
                                <a:solidFill>
                                  <a:srgbClr val="000000"/>
                                </a:solidFill>
                                <a:latin typeface="Cambria Math" panose="02040503050406030204" pitchFamily="18" charset="0"/>
                              </a:rPr>
                              <m:t>𝑖</m:t>
                            </m:r>
                            <m:r>
                              <a:rPr lang="en-US" b="0" i="1" noProof="0" smtClean="0">
                                <a:solidFill>
                                  <a:srgbClr val="00B050"/>
                                </a:solidFill>
                                <a:latin typeface="Cambria Math" panose="02040503050406030204" pitchFamily="18" charset="0"/>
                              </a:rPr>
                              <m:t>𝛼</m:t>
                            </m:r>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𝑇</m:t>
                                </m:r>
                              </m:e>
                              <m:sup>
                                <m:r>
                                  <a:rPr lang="en-US" b="0" i="1" noProof="0" smtClean="0">
                                    <a:solidFill>
                                      <a:srgbClr val="000000"/>
                                    </a:solidFill>
                                    <a:latin typeface="Cambria Math" panose="02040503050406030204" pitchFamily="18" charset="0"/>
                                  </a:rPr>
                                  <m:t>2</m:t>
                                </m:r>
                              </m:sup>
                            </m:sSup>
                          </m:sup>
                        </m:sSup>
                      </m:oMath>
                    </m:oMathPara>
                  </a14:m>
                  <a:endParaRPr lang="en-US" sz="1100" noProof="0" dirty="0"/>
                </a:p>
              </p:txBody>
            </p:sp>
          </mc:Choice>
          <mc:Fallback xmlns="">
            <p:sp>
              <p:nvSpPr>
                <p:cNvPr id="38" name="Object 23">
                  <a:extLst>
                    <a:ext uri="{FF2B5EF4-FFF2-40B4-BE49-F238E27FC236}">
                      <a16:creationId xmlns:a16="http://schemas.microsoft.com/office/drawing/2014/main" id="{7E1983C3-C7BE-090B-9989-ED7281CEB60C}"/>
                    </a:ext>
                  </a:extLst>
                </p:cNvPr>
                <p:cNvSpPr txBox="1">
                  <a:spLocks noRot="1" noChangeAspect="1" noMove="1" noResize="1" noEditPoints="1" noAdjustHandles="1" noChangeArrowheads="1" noChangeShapeType="1" noTextEdit="1"/>
                </p:cNvSpPr>
                <p:nvPr/>
              </p:nvSpPr>
              <p:spPr>
                <a:xfrm>
                  <a:off x="4651830" y="3041988"/>
                  <a:ext cx="3691462" cy="732126"/>
                </a:xfrm>
                <a:prstGeom prst="rect">
                  <a:avLst/>
                </a:prstGeom>
                <a:blipFill>
                  <a:blip r:embed="rId6"/>
                  <a:stretch>
                    <a:fillRect/>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172B24A7-6439-5EAD-A43E-C7550F5D9367}"/>
              </a:ext>
            </a:extLst>
          </p:cNvPr>
          <p:cNvGrpSpPr/>
          <p:nvPr/>
        </p:nvGrpSpPr>
        <p:grpSpPr>
          <a:xfrm>
            <a:off x="2563194" y="4092327"/>
            <a:ext cx="3572476" cy="1837187"/>
            <a:chOff x="2483998" y="4307953"/>
            <a:chExt cx="3572476" cy="1837187"/>
          </a:xfrm>
        </p:grpSpPr>
        <mc:AlternateContent xmlns:mc="http://schemas.openxmlformats.org/markup-compatibility/2006" xmlns:a14="http://schemas.microsoft.com/office/drawing/2010/main">
          <mc:Choice Requires="a14">
            <p:sp>
              <p:nvSpPr>
                <p:cNvPr id="40" name="Object 23">
                  <a:extLst>
                    <a:ext uri="{FF2B5EF4-FFF2-40B4-BE49-F238E27FC236}">
                      <a16:creationId xmlns:a16="http://schemas.microsoft.com/office/drawing/2014/main" id="{989C6829-7BD1-5E50-D7D6-FE343AEFF227}"/>
                    </a:ext>
                  </a:extLst>
                </p:cNvPr>
                <p:cNvSpPr txBox="1"/>
                <p:nvPr/>
              </p:nvSpPr>
              <p:spPr>
                <a:xfrm>
                  <a:off x="2483998" y="4950240"/>
                  <a:ext cx="3572476" cy="11949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m:t>
                            </m:r>
                            <m:r>
                              <a:rPr lang="en-US" b="0" i="1" noProof="0" smtClean="0">
                                <a:solidFill>
                                  <a:srgbClr val="000000"/>
                                </a:solidFill>
                                <a:latin typeface="Cambria Math" panose="02040503050406030204" pitchFamily="18" charset="0"/>
                              </a:rPr>
                              <m:t>𝑇</m:t>
                            </m:r>
                          </m:sup>
                        </m:sSup>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e>
                        </m:d>
                      </m:oMath>
                    </m:oMathPara>
                  </a14:m>
                  <a:endParaRPr lang="en-US" b="0" i="1" noProof="0" dirty="0">
                    <a:solidFill>
                      <a:srgbClr val="000000"/>
                    </a:solidFill>
                  </a:endParaRPr>
                </a:p>
                <a:p>
                  <a:endParaRPr lang="en-US" sz="1100" i="1" noProof="0" dirty="0"/>
                </a:p>
                <a:p>
                  <a14:m>
                    <m:oMath xmlns:m="http://schemas.openxmlformats.org/officeDocument/2006/math">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e>
                      </m:d>
                      <m:r>
                        <a:rPr lang="en-US" b="0" i="1" noProof="0" smtClean="0">
                          <a:solidFill>
                            <a:srgbClr val="000000"/>
                          </a:solidFill>
                          <a:latin typeface="Cambria Math" panose="02040503050406030204" pitchFamily="18" charset="0"/>
                        </a:rPr>
                        <m:t>=</m:t>
                      </m:r>
                      <m:rad>
                        <m:radPr>
                          <m:degHide m:val="on"/>
                          <m:ctrlPr>
                            <a:rPr lang="en-US" b="0" i="1" noProof="0" smtClean="0">
                              <a:solidFill>
                                <a:srgbClr val="000000"/>
                              </a:solidFill>
                              <a:latin typeface="Cambria Math" panose="02040503050406030204" pitchFamily="18" charset="0"/>
                            </a:rPr>
                          </m:ctrlPr>
                        </m:radPr>
                        <m:deg/>
                        <m:e>
                          <m:f>
                            <m:fPr>
                              <m:ctrlPr>
                                <a:rPr lang="en-US" b="0" i="1" noProof="0" smtClean="0">
                                  <a:solidFill>
                                    <a:srgbClr val="000000"/>
                                  </a:solidFill>
                                  <a:latin typeface="Cambria Math" panose="02040503050406030204" pitchFamily="18" charset="0"/>
                                </a:rPr>
                              </m:ctrlPr>
                            </m:fPr>
                            <m:num>
                              <m:r>
                                <a:rPr lang="en-US" i="1" noProof="0" smtClean="0">
                                  <a:solidFill>
                                    <a:srgbClr val="000000"/>
                                  </a:solidFill>
                                  <a:latin typeface="Cambria Math" panose="02040503050406030204" pitchFamily="18" charset="0"/>
                                </a:rPr>
                                <m:t>𝑖</m:t>
                              </m:r>
                              <m:r>
                                <a:rPr lang="en-US" i="1" noProof="0" smtClean="0">
                                  <a:solidFill>
                                    <a:srgbClr val="000000"/>
                                  </a:solidFill>
                                  <a:latin typeface="Cambria Math" panose="02040503050406030204" pitchFamily="18" charset="0"/>
                                </a:rPr>
                                <m:t>𝜋</m:t>
                              </m:r>
                            </m:num>
                            <m:den>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den>
                          </m:f>
                          <m:r>
                            <m:rPr>
                              <m:lit/>
                            </m:rPr>
                            <a:rPr lang="en-US" b="0" i="1" noProof="0" smtClean="0">
                              <a:solidFill>
                                <a:srgbClr val="000000"/>
                              </a:solidFill>
                              <a:latin typeface="Cambria Math" panose="02040503050406030204" pitchFamily="18" charset="0"/>
                            </a:rPr>
                            <m:t> </m:t>
                          </m:r>
                        </m:e>
                      </m:ra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den>
                          </m:f>
                          <m:r>
                            <a:rPr lang="en-US" b="0" i="1" noProof="0" smtClean="0">
                              <a:solidFill>
                                <a:srgbClr val="000000"/>
                              </a:solidFill>
                              <a:latin typeface="Cambria Math" panose="02040503050406030204" pitchFamily="18" charset="0"/>
                            </a:rPr>
                            <m:t>  </m:t>
                          </m:r>
                        </m:sup>
                      </m:sSup>
                      <m:func>
                        <m:funcPr>
                          <m:ctrlPr>
                            <a:rPr lang="en-US" b="0" i="1" noProof="0" smtClean="0">
                              <a:solidFill>
                                <a:srgbClr val="000000"/>
                              </a:solidFill>
                              <a:latin typeface="Cambria Math" panose="02040503050406030204" pitchFamily="18" charset="0"/>
                            </a:rPr>
                          </m:ctrlPr>
                        </m:funcPr>
                        <m:fName>
                          <m:r>
                            <m:rPr>
                              <m:sty m:val="p"/>
                            </m:rPr>
                            <a:rPr lang="en-US" b="0" i="0" noProof="0" smtClean="0">
                              <a:solidFill>
                                <a:srgbClr val="000000"/>
                              </a:solidFill>
                              <a:latin typeface="Cambria Math" panose="02040503050406030204" pitchFamily="18" charset="0"/>
                            </a:rPr>
                            <m:t>erfc</m:t>
                          </m:r>
                        </m:fName>
                        <m:e>
                          <m:d>
                            <m:dPr>
                              <m:begChr m:val="["/>
                              <m:endChr m:val="]"/>
                              <m:ctrlPr>
                                <a:rPr lang="en-US" b="0" i="1" noProof="0" smtClean="0">
                                  <a:solidFill>
                                    <a:srgbClr val="000000"/>
                                  </a:solidFill>
                                  <a:latin typeface="Cambria Math" panose="02040503050406030204" pitchFamily="18" charset="0"/>
                                </a:rPr>
                              </m:ctrlPr>
                            </m:dPr>
                            <m:e>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r>
                                        <a:rPr lang="en-US" b="0" i="1" noProof="0" smtClean="0">
                                          <a:solidFill>
                                            <a:srgbClr val="000000"/>
                                          </a:solidFill>
                                          <a:latin typeface="Cambria Math" panose="02040503050406030204" pitchFamily="18" charset="0"/>
                                        </a:rPr>
                                        <m:t>𝜋</m:t>
                                      </m:r>
                                    </m:num>
                                    <m:den>
                                      <m:r>
                                        <a:rPr lang="en-US" b="0" i="1" noProof="0" smtClean="0">
                                          <a:solidFill>
                                            <a:srgbClr val="000000"/>
                                          </a:solidFill>
                                          <a:latin typeface="Cambria Math" panose="02040503050406030204" pitchFamily="18" charset="0"/>
                                        </a:rPr>
                                        <m:t>4</m:t>
                                      </m:r>
                                    </m:den>
                                  </m:f>
                                </m:sup>
                              </m:sSup>
                              <m:f>
                                <m:fPr>
                                  <m:ctrlPr>
                                    <a:rPr lang="en-US" b="0" i="1" noProof="0" smtClean="0">
                                      <a:solidFill>
                                        <a:srgbClr val="000000"/>
                                      </a:solidFill>
                                      <a:latin typeface="Cambria Math" panose="02040503050406030204" pitchFamily="18" charset="0"/>
                                    </a:rPr>
                                  </m:ctrlPr>
                                </m:fPr>
                                <m:num>
                                  <m:r>
                                    <a:rPr lang="en-US" i="1" noProof="0" smtClean="0">
                                      <a:solidFill>
                                        <a:srgbClr val="000000"/>
                                      </a:solidFill>
                                      <a:latin typeface="Cambria Math" panose="02040503050406030204" pitchFamily="18" charset="0"/>
                                    </a:rPr>
                                    <m:t>𝑖</m:t>
                                  </m:r>
                                  <m:r>
                                    <a:rPr lang="en-US" i="1" noProof="0" smtClean="0">
                                      <a:solidFill>
                                        <a:srgbClr val="000000"/>
                                      </a:solidFill>
                                      <a:latin typeface="Cambria Math" panose="02040503050406030204" pitchFamily="18" charset="0"/>
                                    </a:rPr>
                                    <m:t>−</m:t>
                                  </m:r>
                                  <m:r>
                                    <a:rPr lang="en-US" i="1" noProof="0" smtClean="0">
                                      <a:solidFill>
                                        <a:srgbClr val="000000"/>
                                      </a:solidFill>
                                      <a:latin typeface="Cambria Math" panose="02040503050406030204" pitchFamily="18" charset="0"/>
                                    </a:rPr>
                                    <m:t>𝜅</m:t>
                                  </m:r>
                                  <m:r>
                                    <a:rPr lang="en-US" i="1" noProof="0" smtClean="0">
                                      <a:solidFill>
                                        <a:srgbClr val="000000"/>
                                      </a:solidFill>
                                      <a:latin typeface="Cambria Math" panose="02040503050406030204" pitchFamily="18" charset="0"/>
                                    </a:rPr>
                                    <m:t>𝑇</m:t>
                                  </m:r>
                                </m:num>
                                <m:den>
                                  <m:rad>
                                    <m:radPr>
                                      <m:degHide m:val="on"/>
                                      <m:ctrlPr>
                                        <a:rPr lang="en-US" b="0" i="1" noProof="0" smtClean="0">
                                          <a:solidFill>
                                            <a:srgbClr val="000000"/>
                                          </a:solidFill>
                                          <a:latin typeface="Cambria Math" panose="02040503050406030204" pitchFamily="18" charset="0"/>
                                        </a:rPr>
                                      </m:ctrlPr>
                                    </m:radPr>
                                    <m:deg/>
                                    <m:e>
                                      <m:r>
                                        <a:rPr lang="en-US" b="0" i="1" noProof="0" smtClean="0">
                                          <a:solidFill>
                                            <a:srgbClr val="000000"/>
                                          </a:solidFill>
                                          <a:latin typeface="Cambria Math" panose="02040503050406030204" pitchFamily="18" charset="0"/>
                                        </a:rPr>
                                        <m:t>2</m:t>
                                      </m:r>
                                      <m:r>
                                        <a:rPr lang="en-US" b="0" i="1" noProof="0" smtClean="0">
                                          <a:solidFill>
                                            <a:srgbClr val="000000"/>
                                          </a:solidFill>
                                          <a:latin typeface="Cambria Math" panose="02040503050406030204" pitchFamily="18" charset="0"/>
                                        </a:rPr>
                                        <m:t>𝜅</m:t>
                                      </m:r>
                                    </m:e>
                                  </m:rad>
                                </m:den>
                              </m:f>
                            </m:e>
                          </m:d>
                        </m:e>
                      </m:func>
                    </m:oMath>
                  </a14:m>
                  <a:r>
                    <a:rPr lang="en-US" i="1" noProof="0" dirty="0"/>
                    <a:t> </a:t>
                  </a:r>
                  <a:endParaRPr lang="en-US" sz="1100" i="1" noProof="0" dirty="0"/>
                </a:p>
                <a:p>
                  <a:endParaRPr lang="en-US" sz="1100" i="1" noProof="0" dirty="0"/>
                </a:p>
              </p:txBody>
            </p:sp>
          </mc:Choice>
          <mc:Fallback xmlns="">
            <p:sp>
              <p:nvSpPr>
                <p:cNvPr id="40" name="Object 23">
                  <a:extLst>
                    <a:ext uri="{FF2B5EF4-FFF2-40B4-BE49-F238E27FC236}">
                      <a16:creationId xmlns:a16="http://schemas.microsoft.com/office/drawing/2014/main" id="{989C6829-7BD1-5E50-D7D6-FE343AEFF227}"/>
                    </a:ext>
                  </a:extLst>
                </p:cNvPr>
                <p:cNvSpPr txBox="1">
                  <a:spLocks noRot="1" noChangeAspect="1" noMove="1" noResize="1" noEditPoints="1" noAdjustHandles="1" noChangeArrowheads="1" noChangeShapeType="1" noTextEdit="1"/>
                </p:cNvSpPr>
                <p:nvPr/>
              </p:nvSpPr>
              <p:spPr>
                <a:xfrm>
                  <a:off x="2483998" y="4950240"/>
                  <a:ext cx="3572476" cy="11949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ZoneTexte 63">
                  <a:extLst>
                    <a:ext uri="{FF2B5EF4-FFF2-40B4-BE49-F238E27FC236}">
                      <a16:creationId xmlns:a16="http://schemas.microsoft.com/office/drawing/2014/main" id="{B3E078D9-0BAA-7581-20CD-556021147ABA}"/>
                    </a:ext>
                  </a:extLst>
                </p:cNvPr>
                <p:cNvSpPr txBox="1"/>
                <p:nvPr/>
              </p:nvSpPr>
              <p:spPr>
                <a:xfrm>
                  <a:off x="2483998" y="4307953"/>
                  <a:ext cx="1836287" cy="461665"/>
                </a:xfrm>
                <a:prstGeom prst="rect">
                  <a:avLst/>
                </a:prstGeom>
                <a:noFill/>
              </p:spPr>
              <p:txBody>
                <a:bodyPr wrap="square" rtlCol="0">
                  <a:spAutoFit/>
                </a:bodyPr>
                <a:lstStyle/>
                <a:p>
                  <a:r>
                    <a:rPr lang="en-US" sz="2400" b="1" noProof="0" dirty="0">
                      <a:solidFill>
                        <a:srgbClr val="DC622D"/>
                      </a:solidFill>
                      <a:latin typeface="+mj-lt"/>
                    </a:rPr>
                    <a:t>LTI </a:t>
                  </a:r>
                  <a14:m>
                    <m:oMath xmlns:m="http://schemas.openxmlformats.org/officeDocument/2006/math">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𝜶</m:t>
                      </m:r>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𝟎</m:t>
                      </m:r>
                      <m:r>
                        <a:rPr lang="en-US" sz="2400" b="1" i="1" noProof="0" smtClean="0">
                          <a:solidFill>
                            <a:srgbClr val="DC622D"/>
                          </a:solidFill>
                          <a:latin typeface="Cambria Math" panose="02040503050406030204" pitchFamily="18" charset="0"/>
                        </a:rPr>
                        <m:t>)</m:t>
                      </m:r>
                    </m:oMath>
                  </a14:m>
                  <a:endParaRPr lang="en-US" b="1" noProof="0" dirty="0">
                    <a:solidFill>
                      <a:srgbClr val="DC622D"/>
                    </a:solidFill>
                    <a:latin typeface="+mj-lt"/>
                  </a:endParaRPr>
                </a:p>
              </p:txBody>
            </p:sp>
          </mc:Choice>
          <mc:Fallback xmlns="">
            <p:sp>
              <p:nvSpPr>
                <p:cNvPr id="41" name="ZoneTexte 63">
                  <a:extLst>
                    <a:ext uri="{FF2B5EF4-FFF2-40B4-BE49-F238E27FC236}">
                      <a16:creationId xmlns:a16="http://schemas.microsoft.com/office/drawing/2014/main" id="{B3E078D9-0BAA-7581-20CD-556021147ABA}"/>
                    </a:ext>
                  </a:extLst>
                </p:cNvPr>
                <p:cNvSpPr txBox="1">
                  <a:spLocks noRot="1" noChangeAspect="1" noMove="1" noResize="1" noEditPoints="1" noAdjustHandles="1" noChangeArrowheads="1" noChangeShapeType="1" noTextEdit="1"/>
                </p:cNvSpPr>
                <p:nvPr/>
              </p:nvSpPr>
              <p:spPr>
                <a:xfrm>
                  <a:off x="2483998" y="4307953"/>
                  <a:ext cx="1836287" cy="461665"/>
                </a:xfrm>
                <a:prstGeom prst="rect">
                  <a:avLst/>
                </a:prstGeom>
                <a:blipFill>
                  <a:blip r:embed="rId8"/>
                  <a:stretch>
                    <a:fillRect l="-4967" t="-10526" b="-28947"/>
                  </a:stretch>
                </a:blipFill>
              </p:spPr>
              <p:txBody>
                <a:bodyPr/>
                <a:lstStyle/>
                <a:p>
                  <a:r>
                    <a:rPr lang="en-US">
                      <a:noFill/>
                    </a:rPr>
                    <a:t> </a:t>
                  </a:r>
                </a:p>
              </p:txBody>
            </p:sp>
          </mc:Fallback>
        </mc:AlternateContent>
      </p:grpSp>
      <p:sp>
        <p:nvSpPr>
          <p:cNvPr id="30" name="Oval 29">
            <a:extLst>
              <a:ext uri="{FF2B5EF4-FFF2-40B4-BE49-F238E27FC236}">
                <a16:creationId xmlns:a16="http://schemas.microsoft.com/office/drawing/2014/main" id="{E493659A-DB5F-9341-2DDA-4E703C6E55BC}"/>
              </a:ext>
            </a:extLst>
          </p:cNvPr>
          <p:cNvSpPr/>
          <p:nvPr/>
        </p:nvSpPr>
        <p:spPr>
          <a:xfrm>
            <a:off x="8602996" y="4741061"/>
            <a:ext cx="717376" cy="661320"/>
          </a:xfrm>
          <a:prstGeom prst="ellipse">
            <a:avLst/>
          </a:prstGeom>
          <a:noFill/>
          <a:ln w="19050">
            <a:solidFill>
              <a:srgbClr val="DC6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3" name="Group 42">
            <a:extLst>
              <a:ext uri="{FF2B5EF4-FFF2-40B4-BE49-F238E27FC236}">
                <a16:creationId xmlns:a16="http://schemas.microsoft.com/office/drawing/2014/main" id="{141A9F8C-4CCC-90C6-4AFC-9E76F02E7EBC}"/>
              </a:ext>
            </a:extLst>
          </p:cNvPr>
          <p:cNvGrpSpPr/>
          <p:nvPr/>
        </p:nvGrpSpPr>
        <p:grpSpPr>
          <a:xfrm>
            <a:off x="7358669" y="4139639"/>
            <a:ext cx="3572476" cy="1837187"/>
            <a:chOff x="2483998" y="4307953"/>
            <a:chExt cx="3572476" cy="1837187"/>
          </a:xfrm>
        </p:grpSpPr>
        <mc:AlternateContent xmlns:mc="http://schemas.openxmlformats.org/markup-compatibility/2006" xmlns:a14="http://schemas.microsoft.com/office/drawing/2010/main">
          <mc:Choice Requires="a14">
            <p:sp>
              <p:nvSpPr>
                <p:cNvPr id="44" name="Object 23">
                  <a:extLst>
                    <a:ext uri="{FF2B5EF4-FFF2-40B4-BE49-F238E27FC236}">
                      <a16:creationId xmlns:a16="http://schemas.microsoft.com/office/drawing/2014/main" id="{5B02926A-FB81-7E71-071A-5CE8337B6558}"/>
                    </a:ext>
                  </a:extLst>
                </p:cNvPr>
                <p:cNvSpPr txBox="1"/>
                <p:nvPr/>
              </p:nvSpPr>
              <p:spPr>
                <a:xfrm>
                  <a:off x="2483998" y="4950240"/>
                  <a:ext cx="3572476" cy="11949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en-US" b="0" i="1" noProof="0" smtClean="0">
                            <a:solidFill>
                              <a:srgbClr val="000000"/>
                            </a:solidFill>
                            <a:latin typeface="Cambria Math" panose="02040503050406030204" pitchFamily="18" charset="0"/>
                          </a:rPr>
                          <m:t>𝐴</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e>
                        </m:d>
                        <m:r>
                          <a:rPr lang="en-US" b="0" i="1"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r>
                              <a:rPr lang="en-US" b="0" i="1" noProof="0" smtClean="0">
                                <a:solidFill>
                                  <a:srgbClr val="000000"/>
                                </a:solidFill>
                                <a:latin typeface="Cambria Math" panose="02040503050406030204" pitchFamily="18" charset="0"/>
                              </a:rPr>
                              <m:t>−</m:t>
                            </m:r>
                            <m:r>
                              <a:rPr lang="en-US" b="0" i="1" noProof="0" smtClean="0">
                                <a:solidFill>
                                  <a:srgbClr val="000000"/>
                                </a:solidFill>
                                <a:latin typeface="Cambria Math" panose="02040503050406030204" pitchFamily="18" charset="0"/>
                              </a:rPr>
                              <m:t>𝑇</m:t>
                            </m:r>
                          </m:sup>
                        </m:sSup>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𝑒</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1"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r>
                              <a:rPr lang="en-US" b="0" i="1" noProof="0" smtClean="0">
                                <a:solidFill>
                                  <a:srgbClr val="00B050"/>
                                </a:solidFill>
                                <a:latin typeface="Cambria Math" panose="02040503050406030204" pitchFamily="18" charset="0"/>
                              </a:rPr>
                              <m:t>𝛼</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𝑇</m:t>
                                </m:r>
                              </m:e>
                              <m:sup>
                                <m:r>
                                  <a:rPr lang="en-US" b="0" i="1" noProof="0" smtClean="0">
                                    <a:solidFill>
                                      <a:srgbClr val="000000"/>
                                    </a:solidFill>
                                    <a:latin typeface="Cambria Math" panose="02040503050406030204" pitchFamily="18" charset="0"/>
                                  </a:rPr>
                                  <m:t>2</m:t>
                                </m:r>
                              </m:sup>
                            </m:sSup>
                          </m:sup>
                        </m:sSup>
                        <m:r>
                          <a:rPr lang="en-US" b="0" i="1" noProof="0" smtClean="0">
                            <a:solidFill>
                              <a:srgbClr val="000000"/>
                            </a:solidFill>
                            <a:latin typeface="Cambria Math" panose="02040503050406030204" pitchFamily="18" charset="0"/>
                          </a:rPr>
                          <m:t>𝒟</m:t>
                        </m:r>
                        <m:d>
                          <m:dPr>
                            <m:ctrlPr>
                              <a:rPr lang="en-US" b="0" i="1" noProof="0" smtClean="0">
                                <a:solidFill>
                                  <a:srgbClr val="000000"/>
                                </a:solidFill>
                                <a:latin typeface="Cambria Math" panose="02040503050406030204" pitchFamily="18" charset="0"/>
                              </a:rPr>
                            </m:ctrlPr>
                          </m:dPr>
                          <m:e>
                            <m:r>
                              <a:rPr lang="en-US" b="0" i="1" noProof="0" smtClean="0">
                                <a:solidFill>
                                  <a:srgbClr val="000000"/>
                                </a:solidFill>
                                <a:latin typeface="Cambria Math" panose="02040503050406030204" pitchFamily="18" charset="0"/>
                              </a:rPr>
                              <m:t>𝑇</m:t>
                            </m:r>
                            <m:r>
                              <a:rPr lang="en-US" b="0" i="1" noProof="0" smtClean="0">
                                <a:solidFill>
                                  <a:srgbClr val="000000"/>
                                </a:solidFill>
                                <a:latin typeface="Cambria Math" panose="02040503050406030204" pitchFamily="18" charset="0"/>
                              </a:rPr>
                              <m:t>;</m:t>
                            </m:r>
                            <m:r>
                              <a:rPr lang="en-US" b="0" i="1" noProof="0" smtClean="0">
                                <a:solidFill>
                                  <a:srgbClr val="FF0000"/>
                                </a:solidFill>
                                <a:latin typeface="Cambria Math" panose="02040503050406030204" pitchFamily="18" charset="0"/>
                              </a:rPr>
                              <m:t>𝜅</m:t>
                            </m:r>
                            <m:r>
                              <a:rPr lang="en-US" b="0" i="1" noProof="0" smtClean="0">
                                <a:solidFill>
                                  <a:srgbClr val="000000"/>
                                </a:solidFill>
                                <a:latin typeface="Cambria Math" panose="02040503050406030204" pitchFamily="18" charset="0"/>
                              </a:rPr>
                              <m:t>(1−</m:t>
                            </m:r>
                            <m:r>
                              <a:rPr lang="en-US" b="0" i="1" noProof="0" smtClean="0">
                                <a:solidFill>
                                  <a:srgbClr val="00B050"/>
                                </a:solidFill>
                                <a:latin typeface="Cambria Math" panose="02040503050406030204" pitchFamily="18" charset="0"/>
                              </a:rPr>
                              <m:t>𝛼</m:t>
                            </m:r>
                            <m:r>
                              <a:rPr lang="en-US" b="0" i="1" noProof="0" smtClean="0">
                                <a:solidFill>
                                  <a:srgbClr val="000000"/>
                                </a:solidFill>
                                <a:latin typeface="Cambria Math" panose="02040503050406030204" pitchFamily="18" charset="0"/>
                              </a:rPr>
                              <m:t>)</m:t>
                            </m:r>
                          </m:e>
                        </m:d>
                      </m:oMath>
                    </m:oMathPara>
                  </a14:m>
                  <a:endParaRPr lang="en-US" b="0" i="1" noProof="0" dirty="0">
                    <a:solidFill>
                      <a:srgbClr val="000000"/>
                    </a:solidFill>
                  </a:endParaRPr>
                </a:p>
                <a:p>
                  <a:endParaRPr lang="en-US" sz="1100" i="1" noProof="0" dirty="0"/>
                </a:p>
                <a:p>
                  <a:endParaRPr lang="en-US" sz="1100" i="1" noProof="0" dirty="0"/>
                </a:p>
              </p:txBody>
            </p:sp>
          </mc:Choice>
          <mc:Fallback xmlns="">
            <p:sp>
              <p:nvSpPr>
                <p:cNvPr id="44" name="Object 23">
                  <a:extLst>
                    <a:ext uri="{FF2B5EF4-FFF2-40B4-BE49-F238E27FC236}">
                      <a16:creationId xmlns:a16="http://schemas.microsoft.com/office/drawing/2014/main" id="{5B02926A-FB81-7E71-071A-5CE8337B6558}"/>
                    </a:ext>
                  </a:extLst>
                </p:cNvPr>
                <p:cNvSpPr txBox="1">
                  <a:spLocks noRot="1" noChangeAspect="1" noMove="1" noResize="1" noEditPoints="1" noAdjustHandles="1" noChangeArrowheads="1" noChangeShapeType="1" noTextEdit="1"/>
                </p:cNvSpPr>
                <p:nvPr/>
              </p:nvSpPr>
              <p:spPr>
                <a:xfrm>
                  <a:off x="2483998" y="4950240"/>
                  <a:ext cx="3572476" cy="11949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63">
                  <a:extLst>
                    <a:ext uri="{FF2B5EF4-FFF2-40B4-BE49-F238E27FC236}">
                      <a16:creationId xmlns:a16="http://schemas.microsoft.com/office/drawing/2014/main" id="{945EC8BB-90DC-E649-0D8B-43E45A62316D}"/>
                    </a:ext>
                  </a:extLst>
                </p:cNvPr>
                <p:cNvSpPr txBox="1"/>
                <p:nvPr/>
              </p:nvSpPr>
              <p:spPr>
                <a:xfrm>
                  <a:off x="2483998" y="4307953"/>
                  <a:ext cx="1836287" cy="461665"/>
                </a:xfrm>
                <a:prstGeom prst="rect">
                  <a:avLst/>
                </a:prstGeom>
                <a:noFill/>
              </p:spPr>
              <p:txBody>
                <a:bodyPr wrap="square" rtlCol="0">
                  <a:spAutoFit/>
                </a:bodyPr>
                <a:lstStyle/>
                <a:p>
                  <a:r>
                    <a:rPr lang="en-US" sz="2400" b="1" noProof="0" dirty="0">
                      <a:solidFill>
                        <a:srgbClr val="DC622D"/>
                      </a:solidFill>
                      <a:latin typeface="+mj-lt"/>
                    </a:rPr>
                    <a:t>LTV </a:t>
                  </a:r>
                  <a14:m>
                    <m:oMath xmlns:m="http://schemas.openxmlformats.org/officeDocument/2006/math">
                      <m:r>
                        <a:rPr lang="en-US" sz="2400" b="1" i="1" noProof="0" smtClean="0">
                          <a:solidFill>
                            <a:srgbClr val="DC622D"/>
                          </a:solidFill>
                          <a:latin typeface="Cambria Math" panose="02040503050406030204" pitchFamily="18" charset="0"/>
                        </a:rPr>
                        <m:t>(</m:t>
                      </m:r>
                      <m:r>
                        <a:rPr lang="en-US" sz="2400" b="1" i="1" noProof="0" smtClean="0">
                          <a:solidFill>
                            <a:srgbClr val="DC622D"/>
                          </a:solidFill>
                          <a:latin typeface="Cambria Math" panose="02040503050406030204" pitchFamily="18" charset="0"/>
                        </a:rPr>
                        <m:t>𝜶</m:t>
                      </m:r>
                      <m:r>
                        <a:rPr lang="en-US" sz="2400" b="1" i="1" noProof="0" smtClean="0">
                          <a:solidFill>
                            <a:srgbClr val="DC622D"/>
                          </a:solidFill>
                          <a:latin typeface="Cambria Math" panose="02040503050406030204" pitchFamily="18" charset="0"/>
                          <a:ea typeface="Cambria Math" panose="02040503050406030204" pitchFamily="18" charset="0"/>
                        </a:rPr>
                        <m:t>≠</m:t>
                      </m:r>
                      <m:r>
                        <a:rPr lang="en-US" sz="2400" b="1" i="1" noProof="0" smtClean="0">
                          <a:solidFill>
                            <a:srgbClr val="DC622D"/>
                          </a:solidFill>
                          <a:latin typeface="Cambria Math" panose="02040503050406030204" pitchFamily="18" charset="0"/>
                        </a:rPr>
                        <m:t>𝟎</m:t>
                      </m:r>
                      <m:r>
                        <a:rPr lang="en-US" sz="2400" b="1" i="1" noProof="0" smtClean="0">
                          <a:solidFill>
                            <a:srgbClr val="DC622D"/>
                          </a:solidFill>
                          <a:latin typeface="Cambria Math" panose="02040503050406030204" pitchFamily="18" charset="0"/>
                        </a:rPr>
                        <m:t>)</m:t>
                      </m:r>
                    </m:oMath>
                  </a14:m>
                  <a:endParaRPr lang="en-US" b="1" noProof="0" dirty="0">
                    <a:solidFill>
                      <a:srgbClr val="DC622D"/>
                    </a:solidFill>
                    <a:latin typeface="+mj-lt"/>
                  </a:endParaRPr>
                </a:p>
              </p:txBody>
            </p:sp>
          </mc:Choice>
          <mc:Fallback xmlns="">
            <p:sp>
              <p:nvSpPr>
                <p:cNvPr id="45" name="ZoneTexte 63">
                  <a:extLst>
                    <a:ext uri="{FF2B5EF4-FFF2-40B4-BE49-F238E27FC236}">
                      <a16:creationId xmlns:a16="http://schemas.microsoft.com/office/drawing/2014/main" id="{945EC8BB-90DC-E649-0D8B-43E45A62316D}"/>
                    </a:ext>
                  </a:extLst>
                </p:cNvPr>
                <p:cNvSpPr txBox="1">
                  <a:spLocks noRot="1" noChangeAspect="1" noMove="1" noResize="1" noEditPoints="1" noAdjustHandles="1" noChangeArrowheads="1" noChangeShapeType="1" noTextEdit="1"/>
                </p:cNvSpPr>
                <p:nvPr/>
              </p:nvSpPr>
              <p:spPr>
                <a:xfrm>
                  <a:off x="2483998" y="4307953"/>
                  <a:ext cx="1836287" cy="461665"/>
                </a:xfrm>
                <a:prstGeom prst="rect">
                  <a:avLst/>
                </a:prstGeom>
                <a:blipFill>
                  <a:blip r:embed="rId10"/>
                  <a:stretch>
                    <a:fillRect l="-4983" t="-10526" b="-28947"/>
                  </a:stretch>
                </a:blipFill>
              </p:spPr>
              <p:txBody>
                <a:bodyPr/>
                <a:lstStyle/>
                <a:p>
                  <a:r>
                    <a:rPr lang="en-US">
                      <a:noFill/>
                    </a:rPr>
                    <a:t> </a:t>
                  </a:r>
                </a:p>
              </p:txBody>
            </p:sp>
          </mc:Fallback>
        </mc:AlternateContent>
      </p:grpSp>
      <p:sp>
        <p:nvSpPr>
          <p:cNvPr id="47" name="Oval 46">
            <a:extLst>
              <a:ext uri="{FF2B5EF4-FFF2-40B4-BE49-F238E27FC236}">
                <a16:creationId xmlns:a16="http://schemas.microsoft.com/office/drawing/2014/main" id="{729F9F09-F4E6-1C97-EB4B-1D299793D3B8}"/>
              </a:ext>
            </a:extLst>
          </p:cNvPr>
          <p:cNvSpPr/>
          <p:nvPr/>
        </p:nvSpPr>
        <p:spPr>
          <a:xfrm>
            <a:off x="9741743" y="4732102"/>
            <a:ext cx="875692" cy="743298"/>
          </a:xfrm>
          <a:prstGeom prst="ellipse">
            <a:avLst/>
          </a:prstGeom>
          <a:noFill/>
          <a:ln w="19050">
            <a:solidFill>
              <a:srgbClr val="DC62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8" name="ZoneTexte 68">
            <a:extLst>
              <a:ext uri="{FF2B5EF4-FFF2-40B4-BE49-F238E27FC236}">
                <a16:creationId xmlns:a16="http://schemas.microsoft.com/office/drawing/2014/main" id="{49F0D066-A3B8-7DB7-4913-E0880BD3C703}"/>
              </a:ext>
            </a:extLst>
          </p:cNvPr>
          <p:cNvSpPr txBox="1"/>
          <p:nvPr/>
        </p:nvSpPr>
        <p:spPr>
          <a:xfrm>
            <a:off x="5983785" y="6154851"/>
            <a:ext cx="6254761" cy="584775"/>
          </a:xfrm>
          <a:prstGeom prst="rect">
            <a:avLst/>
          </a:prstGeom>
          <a:noFill/>
        </p:spPr>
        <p:txBody>
          <a:bodyPr wrap="square" rtlCol="0">
            <a:spAutoFit/>
          </a:bodyPr>
          <a:lstStyle/>
          <a:p>
            <a:pPr algn="r"/>
            <a:r>
              <a:rPr lang="en-US" sz="1600" noProof="0" dirty="0" err="1">
                <a:solidFill>
                  <a:schemeClr val="bg1">
                    <a:lumMod val="50000"/>
                  </a:schemeClr>
                </a:solidFill>
                <a:latin typeface="Aptos "/>
              </a:rPr>
              <a:t>Carassale</a:t>
            </a:r>
            <a:r>
              <a:rPr lang="en-US" sz="1600" noProof="0" dirty="0">
                <a:solidFill>
                  <a:schemeClr val="bg1">
                    <a:lumMod val="50000"/>
                  </a:schemeClr>
                </a:solidFill>
                <a:latin typeface="Aptos "/>
              </a:rPr>
              <a:t>, L., </a:t>
            </a:r>
            <a:r>
              <a:rPr lang="en-US" sz="1600" noProof="0" dirty="0" err="1">
                <a:solidFill>
                  <a:schemeClr val="bg1">
                    <a:lumMod val="50000"/>
                  </a:schemeClr>
                </a:solidFill>
                <a:latin typeface="Aptos "/>
              </a:rPr>
              <a:t>Denoël</a:t>
            </a:r>
            <a:r>
              <a:rPr lang="en-US" sz="1600" noProof="0" dirty="0">
                <a:solidFill>
                  <a:schemeClr val="bg1">
                    <a:lumMod val="50000"/>
                  </a:schemeClr>
                </a:solidFill>
                <a:latin typeface="Aptos "/>
              </a:rPr>
              <a:t>, V. (2023). “A time-variant/invariant equivalence for transient response of rotor blades in resonance.” </a:t>
            </a:r>
            <a:r>
              <a:rPr lang="en-US" sz="1600" i="1" noProof="0" dirty="0">
                <a:solidFill>
                  <a:schemeClr val="bg1">
                    <a:lumMod val="50000"/>
                  </a:schemeClr>
                </a:solidFill>
                <a:latin typeface="Aptos "/>
              </a:rPr>
              <a:t>IMAC-XLI.</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844F634-809A-3212-AABC-D948FD024E5A}"/>
                  </a:ext>
                </a:extLst>
              </p:cNvPr>
              <p:cNvSpPr txBox="1"/>
              <p:nvPr/>
            </p:nvSpPr>
            <p:spPr>
              <a:xfrm>
                <a:off x="2509284" y="1079770"/>
                <a:ext cx="6093712" cy="485902"/>
              </a:xfrm>
              <a:prstGeom prst="rect">
                <a:avLst/>
              </a:prstGeom>
              <a:noFill/>
            </p:spPr>
            <p:txBody>
              <a:bodyPr wrap="square" rtlCol="0">
                <a:spAutoFit/>
              </a:bodyPr>
              <a:lstStyle/>
              <a:p>
                <a14:m>
                  <m:oMath xmlns:m="http://schemas.openxmlformats.org/officeDocument/2006/math">
                    <m:sSup>
                      <m:sSupPr>
                        <m:ctrlPr>
                          <a:rPr lang="en-US" b="0" i="1" noProof="0" smtClean="0">
                            <a:latin typeface="Cambria Math" panose="02040503050406030204" pitchFamily="18" charset="0"/>
                          </a:rPr>
                        </m:ctrlPr>
                      </m:sSupPr>
                      <m:e>
                        <m:r>
                          <a:rPr lang="en-US" b="0" i="1" noProof="0" smtClean="0">
                            <a:latin typeface="Cambria Math" panose="02040503050406030204" pitchFamily="18" charset="0"/>
                          </a:rPr>
                          <m:t>𝑥</m:t>
                        </m:r>
                      </m:e>
                      <m:sup>
                        <m:r>
                          <a:rPr lang="en-US" b="0" i="1" noProof="0" smtClean="0">
                            <a:latin typeface="Cambria Math" panose="02040503050406030204" pitchFamily="18" charset="0"/>
                          </a:rPr>
                          <m:t>′′</m:t>
                        </m:r>
                      </m:sup>
                    </m:sSup>
                    <m:r>
                      <a:rPr lang="en-US" b="0" i="1" noProof="0" smtClean="0">
                        <a:latin typeface="Cambria Math" panose="02040503050406030204" pitchFamily="18" charset="0"/>
                      </a:rPr>
                      <m:t>+2</m:t>
                    </m:r>
                    <m:r>
                      <a:rPr lang="en-US" i="1" noProof="0" smtClean="0">
                        <a:solidFill>
                          <a:srgbClr val="00B0F0"/>
                        </a:solidFill>
                        <a:latin typeface="Cambria Math" panose="02040503050406030204" pitchFamily="18" charset="0"/>
                      </a:rPr>
                      <m:t>𝜀</m:t>
                    </m:r>
                    <m:d>
                      <m:dPr>
                        <m:ctrlPr>
                          <a:rPr lang="en-US" b="0" i="1" noProof="0" smtClean="0">
                            <a:solidFill>
                              <a:srgbClr val="000000"/>
                            </a:solidFill>
                            <a:latin typeface="Cambria Math" panose="02040503050406030204" pitchFamily="18" charset="0"/>
                          </a:rPr>
                        </m:ctrlPr>
                      </m:dPr>
                      <m:e>
                        <m:r>
                          <a:rPr lang="en-US" b="0" i="0" noProof="0" smtClean="0">
                            <a:solidFill>
                              <a:srgbClr val="000000"/>
                            </a:solidFill>
                            <a:latin typeface="Cambria Math" panose="02040503050406030204" pitchFamily="18" charset="0"/>
                          </a:rPr>
                          <m:t>1+</m:t>
                        </m:r>
                        <m:r>
                          <a:rPr lang="en-US" b="0" i="1" noProof="0" smtClean="0">
                            <a:solidFill>
                              <a:srgbClr val="00B050"/>
                            </a:solidFill>
                            <a:latin typeface="Cambria Math" panose="02040503050406030204" pitchFamily="18" charset="0"/>
                          </a:rPr>
                          <m:t>𝛼</m:t>
                        </m:r>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b="0" i="0" noProof="0" smtClean="0">
                                <a:solidFill>
                                  <a:srgbClr val="000000"/>
                                </a:solidFill>
                                <a:latin typeface="Cambria Math" panose="02040503050406030204" pitchFamily="18" charset="0"/>
                              </a:rPr>
                              <m:t>2</m:t>
                            </m:r>
                          </m:sup>
                        </m:sSup>
                        <m:r>
                          <a:rPr lang="en-US" b="0" i="1" noProof="0" smtClean="0">
                            <a:solidFill>
                              <a:srgbClr val="000000"/>
                            </a:solidFill>
                            <a:latin typeface="Cambria Math" panose="02040503050406030204" pitchFamily="18" charset="0"/>
                          </a:rPr>
                          <m:t>𝜏</m:t>
                        </m:r>
                      </m:e>
                    </m:d>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𝑥</m:t>
                        </m:r>
                      </m:e>
                      <m:sup>
                        <m:r>
                          <a:rPr lang="en-US" b="0" i="0" noProof="0" smtClean="0">
                            <a:solidFill>
                              <a:srgbClr val="000000"/>
                            </a:solidFill>
                            <a:latin typeface="Cambria Math" panose="02040503050406030204" pitchFamily="18" charset="0"/>
                          </a:rPr>
                          <m:t>′</m:t>
                        </m:r>
                      </m:sup>
                    </m:sSup>
                    <m:r>
                      <a:rPr lang="en-US" b="0" i="0" noProof="0" smtClean="0">
                        <a:solidFill>
                          <a:srgbClr val="000000"/>
                        </a:solidFill>
                        <a:latin typeface="Cambria Math" panose="02040503050406030204" pitchFamily="18" charset="0"/>
                      </a:rPr>
                      <m:t>+</m:t>
                    </m:r>
                    <m:sSup>
                      <m:sSupPr>
                        <m:ctrlPr>
                          <a:rPr lang="en-US" b="0" i="1" noProof="0" smtClean="0">
                            <a:solidFill>
                              <a:srgbClr val="000000"/>
                            </a:solidFill>
                            <a:latin typeface="Cambria Math" panose="02040503050406030204" pitchFamily="18" charset="0"/>
                          </a:rPr>
                        </m:ctrlPr>
                      </m:sSupPr>
                      <m:e>
                        <m:d>
                          <m:dPr>
                            <m:ctrlPr>
                              <a:rPr lang="en-US" i="1" noProof="0" smtClean="0">
                                <a:solidFill>
                                  <a:srgbClr val="000000"/>
                                </a:solidFill>
                                <a:latin typeface="Cambria Math" panose="02040503050406030204" pitchFamily="18" charset="0"/>
                              </a:rPr>
                            </m:ctrlPr>
                          </m:dPr>
                          <m:e>
                            <m:r>
                              <a:rPr lang="en-US" noProof="0" smtClean="0">
                                <a:solidFill>
                                  <a:srgbClr val="000000"/>
                                </a:solidFill>
                                <a:latin typeface="Cambria Math" panose="02040503050406030204" pitchFamily="18" charset="0"/>
                              </a:rPr>
                              <m:t>1+</m:t>
                            </m:r>
                            <m:r>
                              <a:rPr lang="en-US" i="1" noProof="0" smtClean="0">
                                <a:solidFill>
                                  <a:srgbClr val="00B050"/>
                                </a:solidFill>
                                <a:latin typeface="Cambria Math" panose="02040503050406030204" pitchFamily="18" charset="0"/>
                              </a:rPr>
                              <m:t>𝛼</m:t>
                            </m:r>
                            <m:r>
                              <a:rPr lang="en-US" i="1" noProof="0" smtClean="0">
                                <a:solidFill>
                                  <a:srgbClr val="FF0000"/>
                                </a:solidFill>
                                <a:latin typeface="Cambria Math" panose="02040503050406030204" pitchFamily="18" charset="0"/>
                              </a:rPr>
                              <m:t>𝜅</m:t>
                            </m:r>
                            <m:sSup>
                              <m:sSupPr>
                                <m:ctrlPr>
                                  <a:rPr lang="en-US"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noProof="0" smtClean="0">
                                    <a:solidFill>
                                      <a:srgbClr val="000000"/>
                                    </a:solidFill>
                                    <a:latin typeface="Cambria Math" panose="02040503050406030204" pitchFamily="18" charset="0"/>
                                  </a:rPr>
                                  <m:t>2</m:t>
                                </m:r>
                              </m:sup>
                            </m:sSup>
                            <m:r>
                              <a:rPr lang="en-US" i="1" noProof="0" smtClean="0">
                                <a:solidFill>
                                  <a:srgbClr val="000000"/>
                                </a:solidFill>
                                <a:latin typeface="Cambria Math" panose="02040503050406030204" pitchFamily="18" charset="0"/>
                              </a:rPr>
                              <m:t>𝜏</m:t>
                            </m:r>
                          </m:e>
                        </m:d>
                      </m:e>
                      <m:sup>
                        <m:r>
                          <a:rPr lang="en-US" b="0" i="0" noProof="0" smtClean="0">
                            <a:solidFill>
                              <a:srgbClr val="000000"/>
                            </a:solidFill>
                            <a:latin typeface="Cambria Math" panose="02040503050406030204" pitchFamily="18" charset="0"/>
                          </a:rPr>
                          <m:t>2</m:t>
                        </m:r>
                      </m:sup>
                    </m:sSup>
                    <m:r>
                      <a:rPr lang="en-US" b="0" i="1" noProof="0" smtClean="0">
                        <a:solidFill>
                          <a:srgbClr val="000000"/>
                        </a:solidFill>
                        <a:latin typeface="Cambria Math" panose="02040503050406030204" pitchFamily="18" charset="0"/>
                      </a:rPr>
                      <m:t>𝑥</m:t>
                    </m:r>
                    <m:r>
                      <a:rPr lang="en-US" b="0" i="0" noProof="0" smtClean="0">
                        <a:solidFill>
                          <a:srgbClr val="000000"/>
                        </a:solidFill>
                        <a:latin typeface="Cambria Math" panose="02040503050406030204" pitchFamily="18" charset="0"/>
                      </a:rPr>
                      <m:t>=2</m:t>
                    </m:r>
                  </m:oMath>
                </a14:m>
                <a:r>
                  <a:rPr lang="en-US" noProof="0" dirty="0">
                    <a:solidFill>
                      <a:srgbClr val="000000"/>
                    </a:solidFill>
                  </a:rPr>
                  <a:t> </a:t>
                </a:r>
                <a14:m>
                  <m:oMath xmlns:m="http://schemas.openxmlformats.org/officeDocument/2006/math">
                    <m:r>
                      <a:rPr lang="en-US" i="1" noProof="0" smtClean="0">
                        <a:solidFill>
                          <a:srgbClr val="00B0F0"/>
                        </a:solidFill>
                        <a:latin typeface="Cambria Math" panose="02040503050406030204" pitchFamily="18" charset="0"/>
                      </a:rPr>
                      <m:t>𝜀</m:t>
                    </m:r>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𝑖</m:t>
                        </m:r>
                        <m:r>
                          <m:rPr>
                            <m:sty m:val="p"/>
                          </m:rPr>
                          <a:rPr lang="en-US" b="0" i="0" noProof="0" smtClean="0">
                            <a:solidFill>
                              <a:srgbClr val="000000"/>
                            </a:solidFill>
                            <a:latin typeface="Cambria Math" panose="02040503050406030204" pitchFamily="18" charset="0"/>
                          </a:rPr>
                          <m:t>e</m:t>
                        </m:r>
                      </m:e>
                      <m:sup>
                        <m:r>
                          <m:rPr>
                            <m:sty m:val="p"/>
                          </m:rPr>
                          <a:rPr lang="en-US" b="0" i="0" noProof="0" smtClean="0">
                            <a:solidFill>
                              <a:srgbClr val="000000"/>
                            </a:solidFill>
                            <a:latin typeface="Cambria Math" panose="02040503050406030204" pitchFamily="18" charset="0"/>
                          </a:rPr>
                          <m:t>i</m:t>
                        </m:r>
                        <m:r>
                          <a:rPr lang="en-US" b="0" i="1" noProof="0" smtClean="0">
                            <a:solidFill>
                              <a:srgbClr val="000000"/>
                            </a:solidFill>
                            <a:latin typeface="Cambria Math" panose="02040503050406030204" pitchFamily="18" charset="0"/>
                          </a:rPr>
                          <m:t>𝜏</m:t>
                        </m:r>
                      </m:sup>
                    </m:sSup>
                    <m:sSup>
                      <m:sSupPr>
                        <m:ctrlPr>
                          <a:rPr lang="en-US" b="0" i="1" noProof="0" smtClean="0">
                            <a:solidFill>
                              <a:srgbClr val="000000"/>
                            </a:solidFill>
                            <a:latin typeface="Cambria Math" panose="02040503050406030204" pitchFamily="18" charset="0"/>
                          </a:rPr>
                        </m:ctrlPr>
                      </m:sSupPr>
                      <m:e>
                        <m:r>
                          <m:rPr>
                            <m:sty m:val="p"/>
                          </m:rPr>
                          <a:rPr lang="en-US" b="0" i="0" noProof="0" smtClean="0">
                            <a:solidFill>
                              <a:srgbClr val="000000"/>
                            </a:solidFill>
                            <a:latin typeface="Cambria Math" panose="02040503050406030204" pitchFamily="18" charset="0"/>
                          </a:rPr>
                          <m:t>e</m:t>
                        </m:r>
                      </m:e>
                      <m:sup>
                        <m:f>
                          <m:fPr>
                            <m:ctrlPr>
                              <a:rPr lang="en-US" b="0" i="1" noProof="0" smtClean="0">
                                <a:solidFill>
                                  <a:srgbClr val="000000"/>
                                </a:solidFill>
                                <a:latin typeface="Cambria Math" panose="02040503050406030204" pitchFamily="18" charset="0"/>
                              </a:rPr>
                            </m:ctrlPr>
                          </m:fPr>
                          <m:num>
                            <m:r>
                              <a:rPr lang="en-US" b="0" i="1" noProof="0" smtClean="0">
                                <a:solidFill>
                                  <a:srgbClr val="000000"/>
                                </a:solidFill>
                                <a:latin typeface="Cambria Math" panose="02040503050406030204" pitchFamily="18" charset="0"/>
                              </a:rPr>
                              <m:t>𝑖</m:t>
                            </m:r>
                          </m:num>
                          <m:den>
                            <m:r>
                              <a:rPr lang="en-US" b="0" i="0" noProof="0" smtClean="0">
                                <a:solidFill>
                                  <a:srgbClr val="000000"/>
                                </a:solidFill>
                                <a:latin typeface="Cambria Math" panose="02040503050406030204" pitchFamily="18" charset="0"/>
                              </a:rPr>
                              <m:t>2</m:t>
                            </m:r>
                          </m:den>
                        </m:f>
                        <m:r>
                          <a:rPr lang="en-US" b="0" i="1" noProof="0" smtClean="0">
                            <a:solidFill>
                              <a:srgbClr val="FF0000"/>
                            </a:solidFill>
                            <a:latin typeface="Cambria Math" panose="02040503050406030204" pitchFamily="18" charset="0"/>
                          </a:rPr>
                          <m:t>𝜅</m:t>
                        </m:r>
                        <m:sSup>
                          <m:sSupPr>
                            <m:ctrlPr>
                              <a:rPr lang="en-US" b="0" i="1" noProof="0" smtClean="0">
                                <a:solidFill>
                                  <a:srgbClr val="000000"/>
                                </a:solidFill>
                                <a:latin typeface="Cambria Math" panose="02040503050406030204" pitchFamily="18" charset="0"/>
                              </a:rPr>
                            </m:ctrlPr>
                          </m:sSupPr>
                          <m:e>
                            <m:r>
                              <a:rPr lang="en-US" i="1" noProof="0" smtClean="0">
                                <a:solidFill>
                                  <a:srgbClr val="00B0F0"/>
                                </a:solidFill>
                                <a:latin typeface="Cambria Math" panose="02040503050406030204" pitchFamily="18" charset="0"/>
                              </a:rPr>
                              <m:t>𝜀</m:t>
                            </m:r>
                          </m:e>
                          <m:sup>
                            <m:r>
                              <a:rPr lang="en-US" b="0" i="0" noProof="0" smtClean="0">
                                <a:solidFill>
                                  <a:srgbClr val="000000"/>
                                </a:solidFill>
                                <a:latin typeface="Cambria Math" panose="02040503050406030204" pitchFamily="18" charset="0"/>
                              </a:rPr>
                              <m:t>2</m:t>
                            </m:r>
                          </m:sup>
                        </m:sSup>
                        <m:sSup>
                          <m:sSupPr>
                            <m:ctrlPr>
                              <a:rPr lang="en-US" b="0" i="1" noProof="0" smtClean="0">
                                <a:solidFill>
                                  <a:srgbClr val="000000"/>
                                </a:solidFill>
                                <a:latin typeface="Cambria Math" panose="02040503050406030204" pitchFamily="18" charset="0"/>
                              </a:rPr>
                            </m:ctrlPr>
                          </m:sSupPr>
                          <m:e>
                            <m:r>
                              <a:rPr lang="en-US" b="0" i="1" noProof="0" smtClean="0">
                                <a:solidFill>
                                  <a:srgbClr val="000000"/>
                                </a:solidFill>
                                <a:latin typeface="Cambria Math" panose="02040503050406030204" pitchFamily="18" charset="0"/>
                              </a:rPr>
                              <m:t>𝜏</m:t>
                            </m:r>
                          </m:e>
                          <m:sup>
                            <m:r>
                              <a:rPr lang="en-US" b="0" i="1" noProof="0" smtClean="0">
                                <a:solidFill>
                                  <a:srgbClr val="000000"/>
                                </a:solidFill>
                                <a:latin typeface="Cambria Math" panose="02040503050406030204" pitchFamily="18" charset="0"/>
                              </a:rPr>
                              <m:t>2</m:t>
                            </m:r>
                          </m:sup>
                        </m:sSup>
                      </m:sup>
                    </m:sSup>
                    <m:r>
                      <a:rPr lang="en-US" b="0" i="0" noProof="0" smtClean="0">
                        <a:solidFill>
                          <a:srgbClr val="000000"/>
                        </a:solidFill>
                        <a:latin typeface="Cambria Math" panose="02040503050406030204" pitchFamily="18" charset="0"/>
                      </a:rPr>
                      <m:t>  </m:t>
                    </m:r>
                  </m:oMath>
                </a14:m>
                <a:endParaRPr lang="en-US" noProof="0" dirty="0"/>
              </a:p>
            </p:txBody>
          </p:sp>
        </mc:Choice>
        <mc:Fallback xmlns="">
          <p:sp>
            <p:nvSpPr>
              <p:cNvPr id="5" name="TextBox 4">
                <a:extLst>
                  <a:ext uri="{FF2B5EF4-FFF2-40B4-BE49-F238E27FC236}">
                    <a16:creationId xmlns:a16="http://schemas.microsoft.com/office/drawing/2014/main" id="{2844F634-809A-3212-AABC-D948FD024E5A}"/>
                  </a:ext>
                </a:extLst>
              </p:cNvPr>
              <p:cNvSpPr txBox="1">
                <a:spLocks noRot="1" noChangeAspect="1" noMove="1" noResize="1" noEditPoints="1" noAdjustHandles="1" noChangeArrowheads="1" noChangeShapeType="1" noTextEdit="1"/>
              </p:cNvSpPr>
              <p:nvPr/>
            </p:nvSpPr>
            <p:spPr>
              <a:xfrm>
                <a:off x="2509284" y="1079770"/>
                <a:ext cx="6093712" cy="48590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916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7"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3A5D38-E842-B000-A980-97F29E434CEF}"/>
              </a:ext>
            </a:extLst>
          </p:cNvPr>
          <p:cNvSpPr>
            <a:spLocks noGrp="1"/>
          </p:cNvSpPr>
          <p:nvPr>
            <p:ph type="body" sz="quarter" idx="10"/>
          </p:nvPr>
        </p:nvSpPr>
        <p:spPr/>
        <p:txBody>
          <a:bodyPr/>
          <a:lstStyle/>
          <a:p>
            <a:r>
              <a:rPr lang="en-US" noProof="0" dirty="0"/>
              <a:t>LTV system identification</a:t>
            </a:r>
          </a:p>
        </p:txBody>
      </p:sp>
      <p:sp>
        <p:nvSpPr>
          <p:cNvPr id="3" name="Text Placeholder 2">
            <a:extLst>
              <a:ext uri="{FF2B5EF4-FFF2-40B4-BE49-F238E27FC236}">
                <a16:creationId xmlns:a16="http://schemas.microsoft.com/office/drawing/2014/main" id="{27BD5573-9AC4-5F40-F27B-9D7A0E4564AE}"/>
              </a:ext>
            </a:extLst>
          </p:cNvPr>
          <p:cNvSpPr>
            <a:spLocks noGrp="1"/>
          </p:cNvSpPr>
          <p:nvPr>
            <p:ph type="body" sz="quarter" idx="11"/>
          </p:nvPr>
        </p:nvSpPr>
        <p:spPr/>
        <p:txBody>
          <a:bodyPr>
            <a:normAutofit lnSpcReduction="10000"/>
          </a:bodyPr>
          <a:lstStyle/>
          <a:p>
            <a:r>
              <a:rPr lang="en-US" noProof="0" dirty="0"/>
              <a:t>LTI – LTV equivalence     </a:t>
            </a:r>
          </a:p>
        </p:txBody>
      </p:sp>
      <p:sp>
        <p:nvSpPr>
          <p:cNvPr id="4" name="Slide Number Placeholder 3">
            <a:extLst>
              <a:ext uri="{FF2B5EF4-FFF2-40B4-BE49-F238E27FC236}">
                <a16:creationId xmlns:a16="http://schemas.microsoft.com/office/drawing/2014/main" id="{6FFD7CB3-5F0D-3921-39F1-448A2606091C}"/>
              </a:ext>
            </a:extLst>
          </p:cNvPr>
          <p:cNvSpPr>
            <a:spLocks noGrp="1"/>
          </p:cNvSpPr>
          <p:nvPr>
            <p:ph type="sldNum" sz="quarter" idx="14"/>
          </p:nvPr>
        </p:nvSpPr>
        <p:spPr/>
        <p:txBody>
          <a:bodyPr/>
          <a:lstStyle/>
          <a:p>
            <a:fld id="{0EEBFCD7-29E6-4DFE-8E20-64791BD90B44}" type="slidenum">
              <a:rPr lang="en-US" noProof="0" smtClean="0"/>
              <a:pPr/>
              <a:t>23</a:t>
            </a:fld>
            <a:endParaRPr lang="en-US" noProof="0" dirty="0"/>
          </a:p>
        </p:txBody>
      </p:sp>
      <p:pic>
        <p:nvPicPr>
          <p:cNvPr id="6" name="Picture 5" descr="A graph of a waveform&#10;&#10;Description automatically generated">
            <a:extLst>
              <a:ext uri="{FF2B5EF4-FFF2-40B4-BE49-F238E27FC236}">
                <a16:creationId xmlns:a16="http://schemas.microsoft.com/office/drawing/2014/main" id="{77D79B67-67A5-3CBD-9300-1A43A6BDF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257" y="1174247"/>
            <a:ext cx="3443440" cy="3013465"/>
          </a:xfrm>
          <a:prstGeom prst="rect">
            <a:avLst/>
          </a:prstGeom>
        </p:spPr>
      </p:pic>
      <p:grpSp>
        <p:nvGrpSpPr>
          <p:cNvPr id="25" name="Group 24">
            <a:extLst>
              <a:ext uri="{FF2B5EF4-FFF2-40B4-BE49-F238E27FC236}">
                <a16:creationId xmlns:a16="http://schemas.microsoft.com/office/drawing/2014/main" id="{B9349E16-98A6-02CF-925B-92290D8EF4A2}"/>
              </a:ext>
            </a:extLst>
          </p:cNvPr>
          <p:cNvGrpSpPr/>
          <p:nvPr/>
        </p:nvGrpSpPr>
        <p:grpSpPr>
          <a:xfrm>
            <a:off x="2851218" y="4486484"/>
            <a:ext cx="3650066" cy="1959530"/>
            <a:chOff x="2844561" y="4167897"/>
            <a:chExt cx="3650066" cy="2087838"/>
          </a:xfrm>
        </p:grpSpPr>
        <p:grpSp>
          <p:nvGrpSpPr>
            <p:cNvPr id="24" name="Group 23">
              <a:extLst>
                <a:ext uri="{FF2B5EF4-FFF2-40B4-BE49-F238E27FC236}">
                  <a16:creationId xmlns:a16="http://schemas.microsoft.com/office/drawing/2014/main" id="{FA39DF76-025D-2668-A30A-E6A2F755C4CD}"/>
                </a:ext>
              </a:extLst>
            </p:cNvPr>
            <p:cNvGrpSpPr/>
            <p:nvPr/>
          </p:nvGrpSpPr>
          <p:grpSpPr>
            <a:xfrm>
              <a:off x="2844561" y="4685771"/>
              <a:ext cx="3650066" cy="1569964"/>
              <a:chOff x="2844561" y="4616435"/>
              <a:chExt cx="3650066" cy="1569964"/>
            </a:xfrm>
          </p:grpSpPr>
          <mc:AlternateContent xmlns:mc="http://schemas.openxmlformats.org/markup-compatibility/2006" xmlns:a14="http://schemas.microsoft.com/office/drawing/2010/main">
            <mc:Choice Requires="a14">
              <p:sp>
                <p:nvSpPr>
                  <p:cNvPr id="17" name="Object 16">
                    <a:extLst>
                      <a:ext uri="{FF2B5EF4-FFF2-40B4-BE49-F238E27FC236}">
                        <a16:creationId xmlns:a16="http://schemas.microsoft.com/office/drawing/2014/main" id="{C6F30D01-6C73-6F91-68DB-E536931CE617}"/>
                      </a:ext>
                    </a:extLst>
                  </p:cNvPr>
                  <p:cNvSpPr txBox="1"/>
                  <p:nvPr/>
                </p:nvSpPr>
                <p:spPr>
                  <a:xfrm>
                    <a:off x="2844561" y="4616435"/>
                    <a:ext cx="3650066" cy="754255"/>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sz="1900" i="1" noProof="0">
                              <a:solidFill>
                                <a:srgbClr val="000000"/>
                              </a:solidFill>
                              <a:latin typeface="Cambria Math" panose="02040503050406030204" pitchFamily="18" charset="0"/>
                            </a:rPr>
                            <m:t>𝑝</m:t>
                          </m:r>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e>
                          </m:d>
                          <m:r>
                            <a:rPr lang="en-US" sz="1900" i="1" noProof="0">
                              <a:solidFill>
                                <a:srgbClr val="000000"/>
                              </a:solidFill>
                              <a:latin typeface="Cambria Math" panose="02040503050406030204" pitchFamily="18" charset="0"/>
                            </a:rPr>
                            <m:t>=</m:t>
                          </m:r>
                          <m:func>
                            <m:funcPr>
                              <m:ctrlPr>
                                <a:rPr lang="en-US" sz="1900" i="1" noProof="0">
                                  <a:solidFill>
                                    <a:srgbClr val="000000"/>
                                  </a:solidFill>
                                  <a:latin typeface="Cambria Math" panose="02040503050406030204" pitchFamily="18" charset="0"/>
                                </a:rPr>
                              </m:ctrlPr>
                            </m:funcPr>
                            <m:fName>
                              <m:r>
                                <m:rPr>
                                  <m:sty m:val="p"/>
                                </m:rPr>
                                <a:rPr lang="en-US" sz="1900" i="0" noProof="0">
                                  <a:solidFill>
                                    <a:srgbClr val="000000"/>
                                  </a:solidFill>
                                  <a:latin typeface="Cambria Math" panose="02040503050406030204" pitchFamily="18" charset="0"/>
                                </a:rPr>
                                <m:t>cos</m:t>
                              </m:r>
                            </m:fName>
                            <m:e>
                              <m:d>
                                <m:dPr>
                                  <m:ctrlPr>
                                    <a:rPr lang="en-US" sz="1900" i="1" noProof="0">
                                      <a:solidFill>
                                        <a:srgbClr val="000000"/>
                                      </a:solidFill>
                                      <a:latin typeface="Cambria Math" panose="02040503050406030204" pitchFamily="18" charset="0"/>
                                    </a:rPr>
                                  </m:ctrlPr>
                                </m:dPr>
                                <m:e>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𝜔</m:t>
                                      </m:r>
                                    </m:e>
                                    <m:sub>
                                      <m:r>
                                        <a:rPr lang="en-US" sz="1900" i="1" noProof="0">
                                          <a:solidFill>
                                            <a:srgbClr val="000000"/>
                                          </a:solidFill>
                                          <a:latin typeface="Cambria Math" panose="02040503050406030204" pitchFamily="18" charset="0"/>
                                        </a:rPr>
                                        <m:t>0</m:t>
                                      </m:r>
                                    </m:sub>
                                  </m:sSub>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f>
                                    <m:fPr>
                                      <m:ctrlPr>
                                        <a:rPr lang="en-US" sz="1900" i="1" noProof="0">
                                          <a:solidFill>
                                            <a:srgbClr val="000000"/>
                                          </a:solidFill>
                                          <a:latin typeface="Cambria Math" panose="02040503050406030204" pitchFamily="18" charset="0"/>
                                        </a:rPr>
                                      </m:ctrlPr>
                                    </m:fPr>
                                    <m:num>
                                      <m:r>
                                        <a:rPr lang="en-US" sz="1900" i="1" noProof="0">
                                          <a:solidFill>
                                            <a:srgbClr val="000000"/>
                                          </a:solidFill>
                                          <a:latin typeface="Cambria Math" panose="02040503050406030204" pitchFamily="18" charset="0"/>
                                        </a:rPr>
                                        <m:t>1</m:t>
                                      </m:r>
                                    </m:num>
                                    <m:den>
                                      <m:r>
                                        <a:rPr lang="en-US" sz="1900" i="1" noProof="0">
                                          <a:solidFill>
                                            <a:srgbClr val="000000"/>
                                          </a:solidFill>
                                          <a:latin typeface="Cambria Math" panose="02040503050406030204" pitchFamily="18" charset="0"/>
                                        </a:rPr>
                                        <m:t>2</m:t>
                                      </m:r>
                                    </m:den>
                                  </m:f>
                                  <m:d>
                                    <m:dPr>
                                      <m:ctrlPr>
                                        <a:rPr lang="en-US" sz="1900" i="1" noProof="0" smtClean="0">
                                          <a:solidFill>
                                            <a:srgbClr val="0070C0"/>
                                          </a:solidFill>
                                          <a:latin typeface="Cambria Math" panose="02040503050406030204" pitchFamily="18" charset="0"/>
                                        </a:rPr>
                                      </m:ctrlPr>
                                    </m:dPr>
                                    <m:e>
                                      <m:r>
                                        <a:rPr lang="en-US" sz="1900" i="1" noProof="0">
                                          <a:solidFill>
                                            <a:srgbClr val="0070C0"/>
                                          </a:solidFill>
                                          <a:latin typeface="Cambria Math" panose="02040503050406030204" pitchFamily="18" charset="0"/>
                                        </a:rPr>
                                        <m:t>1−</m:t>
                                      </m:r>
                                      <m:r>
                                        <a:rPr lang="en-US" sz="1900" i="1" noProof="0">
                                          <a:solidFill>
                                            <a:srgbClr val="0070C0"/>
                                          </a:solidFill>
                                          <a:latin typeface="Cambria Math" panose="02040503050406030204" pitchFamily="18" charset="0"/>
                                        </a:rPr>
                                        <m:t>𝛼</m:t>
                                      </m:r>
                                    </m:e>
                                  </m:d>
                                  <m:acc>
                                    <m:accPr>
                                      <m:chr m:val="̇"/>
                                      <m:ctrlPr>
                                        <a:rPr lang="en-US" sz="1900" i="1" noProof="0">
                                          <a:solidFill>
                                            <a:srgbClr val="0070C0"/>
                                          </a:solidFill>
                                          <a:latin typeface="Cambria Math" panose="02040503050406030204" pitchFamily="18" charset="0"/>
                                        </a:rPr>
                                      </m:ctrlPr>
                                    </m:accPr>
                                    <m:e>
                                      <m:r>
                                        <m:rPr>
                                          <m:sty m:val="p"/>
                                        </m:rPr>
                                        <a:rPr lang="en-US" sz="1900" i="1" noProof="0">
                                          <a:solidFill>
                                            <a:srgbClr val="0070C0"/>
                                          </a:solidFill>
                                          <a:latin typeface="Cambria Math" panose="02040503050406030204" pitchFamily="18" charset="0"/>
                                        </a:rPr>
                                        <m:t>Ω</m:t>
                                      </m:r>
                                    </m:e>
                                  </m:acc>
                                  <m:sSup>
                                    <m:sSupPr>
                                      <m:ctrlPr>
                                        <a:rPr lang="en-US" sz="1900" i="1" noProof="0">
                                          <a:solidFill>
                                            <a:srgbClr val="000000"/>
                                          </a:solidFill>
                                          <a:latin typeface="Cambria Math" panose="02040503050406030204" pitchFamily="18" charset="0"/>
                                        </a:rPr>
                                      </m:ctrlPr>
                                    </m:sSupPr>
                                    <m:e>
                                      <m:d>
                                        <m:dPr>
                                          <m:ctrlPr>
                                            <a:rPr lang="en-US" sz="1900" i="1" noProof="0">
                                              <a:solidFill>
                                                <a:srgbClr val="000000"/>
                                              </a:solidFill>
                                              <a:latin typeface="Cambria Math" panose="02040503050406030204" pitchFamily="18" charset="0"/>
                                            </a:rPr>
                                          </m:ctrlPr>
                                        </m:dPr>
                                        <m:e>
                                          <m:r>
                                            <a:rPr lang="en-US" sz="1900" i="1" noProof="0">
                                              <a:solidFill>
                                                <a:srgbClr val="000000"/>
                                              </a:solidFill>
                                              <a:latin typeface="Cambria Math" panose="02040503050406030204" pitchFamily="18" charset="0"/>
                                            </a:rPr>
                                            <m:t>𝑡</m:t>
                                          </m:r>
                                          <m:r>
                                            <a:rPr lang="en-US" sz="1900" i="1" noProof="0">
                                              <a:solidFill>
                                                <a:srgbClr val="000000"/>
                                              </a:solidFill>
                                              <a:latin typeface="Cambria Math" panose="02040503050406030204" pitchFamily="18" charset="0"/>
                                            </a:rPr>
                                            <m:t>−</m:t>
                                          </m:r>
                                          <m:sSub>
                                            <m:sSubPr>
                                              <m:ctrlPr>
                                                <a:rPr lang="en-US" sz="1900" i="1" noProof="0">
                                                  <a:solidFill>
                                                    <a:srgbClr val="000000"/>
                                                  </a:solidFill>
                                                  <a:latin typeface="Cambria Math" panose="02040503050406030204" pitchFamily="18" charset="0"/>
                                                </a:rPr>
                                              </m:ctrlPr>
                                            </m:sSubPr>
                                            <m:e>
                                              <m:r>
                                                <a:rPr lang="en-US" sz="1900" i="1" noProof="0">
                                                  <a:solidFill>
                                                    <a:srgbClr val="000000"/>
                                                  </a:solidFill>
                                                  <a:latin typeface="Cambria Math" panose="02040503050406030204" pitchFamily="18" charset="0"/>
                                                </a:rPr>
                                                <m:t>𝑡</m:t>
                                              </m:r>
                                            </m:e>
                                            <m:sub>
                                              <m:r>
                                                <a:rPr lang="en-US" sz="1900" i="1" noProof="0">
                                                  <a:solidFill>
                                                    <a:srgbClr val="000000"/>
                                                  </a:solidFill>
                                                  <a:latin typeface="Cambria Math" panose="02040503050406030204" pitchFamily="18" charset="0"/>
                                                </a:rPr>
                                                <m:t>0</m:t>
                                              </m:r>
                                            </m:sub>
                                          </m:sSub>
                                        </m:e>
                                      </m:d>
                                    </m:e>
                                    <m:sup>
                                      <m:r>
                                        <a:rPr lang="en-US" sz="1900" i="1" noProof="0">
                                          <a:solidFill>
                                            <a:srgbClr val="000000"/>
                                          </a:solidFill>
                                          <a:latin typeface="Cambria Math" panose="02040503050406030204" pitchFamily="18" charset="0"/>
                                        </a:rPr>
                                        <m:t>2</m:t>
                                      </m:r>
                                    </m:sup>
                                  </m:sSup>
                                </m:e>
                              </m:d>
                            </m:e>
                          </m:func>
                        </m:oMath>
                      </m:oMathPara>
                    </a14:m>
                    <a:endParaRPr lang="en-US" noProof="0" dirty="0"/>
                  </a:p>
                </p:txBody>
              </p:sp>
            </mc:Choice>
            <mc:Fallback xmlns="">
              <p:sp>
                <p:nvSpPr>
                  <p:cNvPr id="17" name="Object 16">
                    <a:extLst>
                      <a:ext uri="{FF2B5EF4-FFF2-40B4-BE49-F238E27FC236}">
                        <a16:creationId xmlns:a16="http://schemas.microsoft.com/office/drawing/2014/main" id="{C6F30D01-6C73-6F91-68DB-E536931CE617}"/>
                      </a:ext>
                    </a:extLst>
                  </p:cNvPr>
                  <p:cNvSpPr txBox="1">
                    <a:spLocks noRot="1" noChangeAspect="1" noMove="1" noResize="1" noEditPoints="1" noAdjustHandles="1" noChangeArrowheads="1" noChangeShapeType="1" noTextEdit="1"/>
                  </p:cNvSpPr>
                  <p:nvPr/>
                </p:nvSpPr>
                <p:spPr>
                  <a:xfrm>
                    <a:off x="2844561" y="4616435"/>
                    <a:ext cx="3650066" cy="75425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17">
                    <a:extLst>
                      <a:ext uri="{FF2B5EF4-FFF2-40B4-BE49-F238E27FC236}">
                        <a16:creationId xmlns:a16="http://schemas.microsoft.com/office/drawing/2014/main" id="{F3EC203E-0F68-9189-3A46-41558EFA1B17}"/>
                      </a:ext>
                    </a:extLst>
                  </p:cNvPr>
                  <p:cNvSpPr txBox="1"/>
                  <p:nvPr/>
                </p:nvSpPr>
                <p:spPr>
                  <a:xfrm>
                    <a:off x="2844562" y="5370690"/>
                    <a:ext cx="863207" cy="815709"/>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sz="2100" i="1" noProof="0">
                              <a:solidFill>
                                <a:srgbClr val="000000"/>
                              </a:solidFill>
                              <a:latin typeface="Cambria Math" panose="02040503050406030204" pitchFamily="18" charset="0"/>
                            </a:rPr>
                            <m:t>𝛼</m:t>
                          </m:r>
                          <m:r>
                            <a:rPr lang="en-US" sz="2100" i="1" noProof="0">
                              <a:solidFill>
                                <a:srgbClr val="000000"/>
                              </a:solidFill>
                              <a:latin typeface="Cambria Math" panose="02040503050406030204" pitchFamily="18" charset="0"/>
                            </a:rPr>
                            <m:t>=</m:t>
                          </m:r>
                          <m:f>
                            <m:fPr>
                              <m:ctrlPr>
                                <a:rPr lang="en-US" sz="2100" i="1" noProof="0">
                                  <a:solidFill>
                                    <a:srgbClr val="000000"/>
                                  </a:solidFill>
                                  <a:latin typeface="Cambria Math" panose="02040503050406030204" pitchFamily="18" charset="0"/>
                                </a:rPr>
                              </m:ctrlPr>
                            </m:fPr>
                            <m:num>
                              <m:sSub>
                                <m:sSubPr>
                                  <m:ctrlPr>
                                    <a:rPr lang="en-US" sz="2100" i="1" noProof="0">
                                      <a:solidFill>
                                        <a:srgbClr val="000000"/>
                                      </a:solidFill>
                                      <a:latin typeface="Cambria Math" panose="02040503050406030204" pitchFamily="18" charset="0"/>
                                    </a:rPr>
                                  </m:ctrlPr>
                                </m:sSubPr>
                                <m:e>
                                  <m:acc>
                                    <m:accPr>
                                      <m:chr m:val="̇"/>
                                      <m:ctrlPr>
                                        <a:rPr lang="en-US" sz="2100" i="1" noProof="0">
                                          <a:solidFill>
                                            <a:srgbClr val="000000"/>
                                          </a:solidFill>
                                          <a:latin typeface="Cambria Math" panose="02040503050406030204" pitchFamily="18" charset="0"/>
                                        </a:rPr>
                                      </m:ctrlPr>
                                    </m:accPr>
                                    <m:e>
                                      <m:r>
                                        <a:rPr lang="en-US" sz="2100" i="1" noProof="0">
                                          <a:solidFill>
                                            <a:srgbClr val="000000"/>
                                          </a:solidFill>
                                          <a:latin typeface="Cambria Math" panose="02040503050406030204" pitchFamily="18" charset="0"/>
                                        </a:rPr>
                                        <m:t>𝜔</m:t>
                                      </m:r>
                                    </m:e>
                                  </m:acc>
                                </m:e>
                                <m:sub>
                                  <m:r>
                                    <a:rPr lang="en-US" sz="2100" i="1" noProof="0">
                                      <a:solidFill>
                                        <a:srgbClr val="000000"/>
                                      </a:solidFill>
                                      <a:latin typeface="Cambria Math" panose="02040503050406030204" pitchFamily="18" charset="0"/>
                                    </a:rPr>
                                    <m:t>𝑛</m:t>
                                  </m:r>
                                </m:sub>
                              </m:sSub>
                            </m:num>
                            <m:den>
                              <m:acc>
                                <m:accPr>
                                  <m:chr m:val="̇"/>
                                  <m:ctrlPr>
                                    <a:rPr lang="en-US" sz="2100" i="1" noProof="0">
                                      <a:solidFill>
                                        <a:srgbClr val="000000"/>
                                      </a:solidFill>
                                      <a:latin typeface="Cambria Math" panose="02040503050406030204" pitchFamily="18" charset="0"/>
                                    </a:rPr>
                                  </m:ctrlPr>
                                </m:accPr>
                                <m:e>
                                  <m:r>
                                    <m:rPr>
                                      <m:sty m:val="p"/>
                                    </m:rPr>
                                    <a:rPr lang="en-US" sz="2100" i="1" noProof="0">
                                      <a:solidFill>
                                        <a:srgbClr val="000000"/>
                                      </a:solidFill>
                                      <a:latin typeface="Cambria Math" panose="02040503050406030204" pitchFamily="18" charset="0"/>
                                    </a:rPr>
                                    <m:t>Ω</m:t>
                                  </m:r>
                                </m:e>
                              </m:acc>
                            </m:den>
                          </m:f>
                        </m:oMath>
                      </m:oMathPara>
                    </a14:m>
                    <a:endParaRPr lang="en-US" noProof="0" dirty="0"/>
                  </a:p>
                </p:txBody>
              </p:sp>
            </mc:Choice>
            <mc:Fallback xmlns="">
              <p:sp>
                <p:nvSpPr>
                  <p:cNvPr id="18" name="Object 17">
                    <a:extLst>
                      <a:ext uri="{FF2B5EF4-FFF2-40B4-BE49-F238E27FC236}">
                        <a16:creationId xmlns:a16="http://schemas.microsoft.com/office/drawing/2014/main" id="{F3EC203E-0F68-9189-3A46-41558EFA1B17}"/>
                      </a:ext>
                    </a:extLst>
                  </p:cNvPr>
                  <p:cNvSpPr txBox="1">
                    <a:spLocks noRot="1" noChangeAspect="1" noMove="1" noResize="1" noEditPoints="1" noAdjustHandles="1" noChangeArrowheads="1" noChangeShapeType="1" noTextEdit="1"/>
                  </p:cNvSpPr>
                  <p:nvPr/>
                </p:nvSpPr>
                <p:spPr>
                  <a:xfrm>
                    <a:off x="2844562" y="5370690"/>
                    <a:ext cx="863207" cy="815709"/>
                  </a:xfrm>
                  <a:prstGeom prst="rect">
                    <a:avLst/>
                  </a:prstGeom>
                  <a:blipFill>
                    <a:blip r:embed="rId4"/>
                    <a:stretch>
                      <a:fillRect/>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CEDE8F8F-6351-DEB2-BCD8-02FDF93F5077}"/>
                </a:ext>
              </a:extLst>
            </p:cNvPr>
            <p:cNvSpPr txBox="1"/>
            <p:nvPr/>
          </p:nvSpPr>
          <p:spPr>
            <a:xfrm>
              <a:off x="2844562" y="4167897"/>
              <a:ext cx="1428917" cy="369332"/>
            </a:xfrm>
            <a:prstGeom prst="rect">
              <a:avLst/>
            </a:prstGeom>
            <a:noFill/>
          </p:spPr>
          <p:txBody>
            <a:bodyPr wrap="none" rtlCol="0">
              <a:spAutoFit/>
            </a:bodyPr>
            <a:lstStyle/>
            <a:p>
              <a:r>
                <a:rPr lang="en-US" noProof="0" dirty="0">
                  <a:solidFill>
                    <a:schemeClr val="accent1"/>
                  </a:solidFill>
                  <a:latin typeface="Aptos "/>
                </a:rPr>
                <a:t>Force model</a:t>
              </a:r>
            </a:p>
          </p:txBody>
        </p:sp>
      </p:grpSp>
      <p:pic>
        <p:nvPicPr>
          <p:cNvPr id="20" name="Picture 19">
            <a:extLst>
              <a:ext uri="{FF2B5EF4-FFF2-40B4-BE49-F238E27FC236}">
                <a16:creationId xmlns:a16="http://schemas.microsoft.com/office/drawing/2014/main" id="{7A6AB0C9-96AE-DA1A-084D-6ED8222C32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12498" y="1205738"/>
            <a:ext cx="3428999" cy="3000828"/>
          </a:xfrm>
          <a:prstGeom prst="rect">
            <a:avLst/>
          </a:prstGeom>
        </p:spPr>
      </p:pic>
      <p:grpSp>
        <p:nvGrpSpPr>
          <p:cNvPr id="10" name="Group 9">
            <a:extLst>
              <a:ext uri="{FF2B5EF4-FFF2-40B4-BE49-F238E27FC236}">
                <a16:creationId xmlns:a16="http://schemas.microsoft.com/office/drawing/2014/main" id="{46CB9A90-B83D-79DE-7AE7-973F2131908F}"/>
              </a:ext>
            </a:extLst>
          </p:cNvPr>
          <p:cNvGrpSpPr/>
          <p:nvPr/>
        </p:nvGrpSpPr>
        <p:grpSpPr>
          <a:xfrm>
            <a:off x="9002715" y="759166"/>
            <a:ext cx="2985273" cy="5339667"/>
            <a:chOff x="7811972" y="350224"/>
            <a:chExt cx="2733414" cy="5041402"/>
          </a:xfrm>
        </p:grpSpPr>
        <p:pic>
          <p:nvPicPr>
            <p:cNvPr id="7" name="Picture 6" descr="A graph with a line&#10;&#10;Description automatically generated">
              <a:extLst>
                <a:ext uri="{FF2B5EF4-FFF2-40B4-BE49-F238E27FC236}">
                  <a16:creationId xmlns:a16="http://schemas.microsoft.com/office/drawing/2014/main" id="{7868D441-8038-E943-B189-1F6C1A7414A3}"/>
                </a:ext>
              </a:extLst>
            </p:cNvPr>
            <p:cNvPicPr>
              <a:picLocks noChangeAspect="1"/>
            </p:cNvPicPr>
            <p:nvPr/>
          </p:nvPicPr>
          <p:blipFill>
            <a:blip r:embed="rId6">
              <a:extLst>
                <a:ext uri="{28A0092B-C50C-407E-A947-70E740481C1C}">
                  <a14:useLocalDpi xmlns:a14="http://schemas.microsoft.com/office/drawing/2010/main" val="0"/>
                </a:ext>
              </a:extLst>
            </a:blip>
            <a:srcRect r="5102"/>
            <a:stretch/>
          </p:blipFill>
          <p:spPr>
            <a:xfrm>
              <a:off x="7811973" y="350224"/>
              <a:ext cx="2733413" cy="2520701"/>
            </a:xfrm>
            <a:prstGeom prst="rect">
              <a:avLst/>
            </a:prstGeom>
          </p:spPr>
        </p:pic>
        <p:pic>
          <p:nvPicPr>
            <p:cNvPr id="9" name="Picture 8" descr="A graph of a function&#10;&#10;Description automatically generated">
              <a:extLst>
                <a:ext uri="{FF2B5EF4-FFF2-40B4-BE49-F238E27FC236}">
                  <a16:creationId xmlns:a16="http://schemas.microsoft.com/office/drawing/2014/main" id="{C9A22115-6451-7A79-B2A6-F3C651BC3F40}"/>
                </a:ext>
              </a:extLst>
            </p:cNvPr>
            <p:cNvPicPr>
              <a:picLocks noChangeAspect="1"/>
            </p:cNvPicPr>
            <p:nvPr/>
          </p:nvPicPr>
          <p:blipFill>
            <a:blip r:embed="rId7">
              <a:extLst>
                <a:ext uri="{28A0092B-C50C-407E-A947-70E740481C1C}">
                  <a14:useLocalDpi xmlns:a14="http://schemas.microsoft.com/office/drawing/2010/main" val="0"/>
                </a:ext>
              </a:extLst>
            </a:blip>
            <a:srcRect r="5102"/>
            <a:stretch/>
          </p:blipFill>
          <p:spPr>
            <a:xfrm>
              <a:off x="7811972" y="2870925"/>
              <a:ext cx="2733414" cy="2520701"/>
            </a:xfrm>
            <a:prstGeom prst="rect">
              <a:avLst/>
            </a:prstGeom>
          </p:spPr>
        </p:pic>
      </p:grpSp>
      <p:cxnSp>
        <p:nvCxnSpPr>
          <p:cNvPr id="22" name="Straight Connector 21">
            <a:extLst>
              <a:ext uri="{FF2B5EF4-FFF2-40B4-BE49-F238E27FC236}">
                <a16:creationId xmlns:a16="http://schemas.microsoft.com/office/drawing/2014/main" id="{D7F85C0F-E293-CA6E-2587-AD4FB178517C}"/>
              </a:ext>
            </a:extLst>
          </p:cNvPr>
          <p:cNvCxnSpPr>
            <a:cxnSpLocks/>
          </p:cNvCxnSpPr>
          <p:nvPr/>
        </p:nvCxnSpPr>
        <p:spPr>
          <a:xfrm>
            <a:off x="6729385" y="1277712"/>
            <a:ext cx="1608075" cy="2604676"/>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94F7BF2-5E6E-7C08-573E-3A1A344F4723}"/>
                  </a:ext>
                </a:extLst>
              </p:cNvPr>
              <p:cNvSpPr txBox="1"/>
              <p:nvPr/>
            </p:nvSpPr>
            <p:spPr>
              <a:xfrm>
                <a:off x="8181823" y="3761648"/>
                <a:ext cx="793819"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m:rPr>
                                  <m:sty m:val="p"/>
                                </m:rPr>
                                <a:rPr lang="it-IT" b="0" i="0" dirty="0" smtClean="0">
                                  <a:latin typeface="Cambria Math" panose="02040503050406030204" pitchFamily="18" charset="0"/>
                                </a:rPr>
                                <m:t>Ω</m:t>
                              </m:r>
                            </m:e>
                          </m:acc>
                        </m:e>
                        <m:sub>
                          <m:r>
                            <m:rPr>
                              <m:sty m:val="p"/>
                            </m:rPr>
                            <a:rPr lang="it-IT" b="0" i="0" dirty="0" smtClean="0">
                              <a:latin typeface="Cambria Math" panose="02040503050406030204" pitchFamily="18" charset="0"/>
                            </a:rPr>
                            <m:t>c</m:t>
                          </m:r>
                        </m:sub>
                      </m:sSub>
                    </m:oMath>
                  </m:oMathPara>
                </a14:m>
                <a:endParaRPr lang="en-US" dirty="0"/>
              </a:p>
            </p:txBody>
          </p:sp>
        </mc:Choice>
        <mc:Fallback xmlns="">
          <p:sp>
            <p:nvSpPr>
              <p:cNvPr id="27" name="TextBox 26">
                <a:extLst>
                  <a:ext uri="{FF2B5EF4-FFF2-40B4-BE49-F238E27FC236}">
                    <a16:creationId xmlns:a16="http://schemas.microsoft.com/office/drawing/2014/main" id="{594F7BF2-5E6E-7C08-573E-3A1A344F4723}"/>
                  </a:ext>
                </a:extLst>
              </p:cNvPr>
              <p:cNvSpPr txBox="1">
                <a:spLocks noRot="1" noChangeAspect="1" noMove="1" noResize="1" noEditPoints="1" noAdjustHandles="1" noChangeArrowheads="1" noChangeShapeType="1" noTextEdit="1"/>
              </p:cNvSpPr>
              <p:nvPr/>
            </p:nvSpPr>
            <p:spPr>
              <a:xfrm>
                <a:off x="8181823" y="3761648"/>
                <a:ext cx="793819" cy="385427"/>
              </a:xfrm>
              <a:prstGeom prst="rect">
                <a:avLst/>
              </a:prstGeom>
              <a:blipFill>
                <a:blip r:embed="rId8"/>
                <a:stretch>
                  <a:fillRect/>
                </a:stretch>
              </a:blipFill>
            </p:spPr>
            <p:txBody>
              <a:bodyPr/>
              <a:lstStyle/>
              <a:p>
                <a:r>
                  <a:rPr lang="en-US">
                    <a:noFill/>
                  </a:rPr>
                  <a:t> </a:t>
                </a:r>
              </a:p>
            </p:txBody>
          </p:sp>
        </mc:Fallback>
      </mc:AlternateContent>
      <p:pic>
        <p:nvPicPr>
          <p:cNvPr id="30" name="Picture 29" descr="A graph of a red and yellow line&#10;&#10;Description automatically generated">
            <a:extLst>
              <a:ext uri="{FF2B5EF4-FFF2-40B4-BE49-F238E27FC236}">
                <a16:creationId xmlns:a16="http://schemas.microsoft.com/office/drawing/2014/main" id="{204C4191-09DD-7FC3-3FA2-CB5B471FF9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2106" y="1218376"/>
            <a:ext cx="3428999" cy="3000827"/>
          </a:xfrm>
          <a:prstGeom prst="rect">
            <a:avLst/>
          </a:prstGeom>
        </p:spPr>
      </p:pic>
      <p:cxnSp>
        <p:nvCxnSpPr>
          <p:cNvPr id="31" name="Straight Connector 30">
            <a:extLst>
              <a:ext uri="{FF2B5EF4-FFF2-40B4-BE49-F238E27FC236}">
                <a16:creationId xmlns:a16="http://schemas.microsoft.com/office/drawing/2014/main" id="{83266B6B-76A1-29CB-BC24-1F0D905E57D9}"/>
              </a:ext>
            </a:extLst>
          </p:cNvPr>
          <p:cNvCxnSpPr>
            <a:cxnSpLocks/>
          </p:cNvCxnSpPr>
          <p:nvPr/>
        </p:nvCxnSpPr>
        <p:spPr>
          <a:xfrm>
            <a:off x="3655517" y="1299507"/>
            <a:ext cx="921942" cy="2762943"/>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BB5B91-6336-8990-F414-9DD9F906E1FD}"/>
                  </a:ext>
                </a:extLst>
              </p:cNvPr>
              <p:cNvSpPr txBox="1"/>
              <p:nvPr/>
            </p:nvSpPr>
            <p:spPr>
              <a:xfrm>
                <a:off x="4506054" y="3814923"/>
                <a:ext cx="571873" cy="3854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i="1" dirty="0">
                              <a:latin typeface="Cambria Math" panose="02040503050406030204" pitchFamily="18" charset="0"/>
                            </a:rPr>
                          </m:ctrlPr>
                        </m:accPr>
                        <m:e>
                          <m:r>
                            <m:rPr>
                              <m:sty m:val="p"/>
                            </m:rPr>
                            <a:rPr lang="it-IT" dirty="0">
                              <a:latin typeface="Cambria Math" panose="02040503050406030204" pitchFamily="18" charset="0"/>
                            </a:rPr>
                            <m:t>Ω</m:t>
                          </m:r>
                        </m:e>
                      </m:acc>
                    </m:oMath>
                  </m:oMathPara>
                </a14:m>
                <a:endParaRPr lang="en-US" dirty="0"/>
              </a:p>
            </p:txBody>
          </p:sp>
        </mc:Choice>
        <mc:Fallback xmlns="">
          <p:sp>
            <p:nvSpPr>
              <p:cNvPr id="34" name="TextBox 33">
                <a:extLst>
                  <a:ext uri="{FF2B5EF4-FFF2-40B4-BE49-F238E27FC236}">
                    <a16:creationId xmlns:a16="http://schemas.microsoft.com/office/drawing/2014/main" id="{FBBB5B91-6336-8990-F414-9DD9F906E1FD}"/>
                  </a:ext>
                </a:extLst>
              </p:cNvPr>
              <p:cNvSpPr txBox="1">
                <a:spLocks noRot="1" noChangeAspect="1" noMove="1" noResize="1" noEditPoints="1" noAdjustHandles="1" noChangeArrowheads="1" noChangeShapeType="1" noTextEdit="1"/>
              </p:cNvSpPr>
              <p:nvPr/>
            </p:nvSpPr>
            <p:spPr>
              <a:xfrm>
                <a:off x="4506054" y="3814923"/>
                <a:ext cx="571873" cy="38542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37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6117B-F45A-94DB-FEF9-2EA22C9EF5E7}"/>
              </a:ext>
            </a:extLst>
          </p:cNvPr>
          <p:cNvSpPr>
            <a:spLocks noGrp="1"/>
          </p:cNvSpPr>
          <p:nvPr>
            <p:ph type="body" sz="quarter" idx="10"/>
          </p:nvPr>
        </p:nvSpPr>
        <p:spPr/>
        <p:txBody>
          <a:bodyPr/>
          <a:lstStyle/>
          <a:p>
            <a:r>
              <a:rPr lang="en-US" noProof="0" dirty="0"/>
              <a:t>Results </a:t>
            </a:r>
          </a:p>
        </p:txBody>
      </p:sp>
      <p:sp>
        <p:nvSpPr>
          <p:cNvPr id="15" name="Text Placeholder 14">
            <a:extLst>
              <a:ext uri="{FF2B5EF4-FFF2-40B4-BE49-F238E27FC236}">
                <a16:creationId xmlns:a16="http://schemas.microsoft.com/office/drawing/2014/main" id="{5DBCC907-465C-E12C-B912-61D30BF155CA}"/>
              </a:ext>
            </a:extLst>
          </p:cNvPr>
          <p:cNvSpPr>
            <a:spLocks noGrp="1"/>
          </p:cNvSpPr>
          <p:nvPr>
            <p:ph type="body" sz="quarter" idx="11"/>
          </p:nvPr>
        </p:nvSpPr>
        <p:spPr/>
        <p:txBody>
          <a:bodyPr>
            <a:normAutofit lnSpcReduction="10000"/>
          </a:bodyPr>
          <a:lstStyle/>
          <a:p>
            <a:r>
              <a:rPr lang="en-US" dirty="0"/>
              <a:t>Modal identification </a:t>
            </a:r>
          </a:p>
        </p:txBody>
      </p:sp>
      <p:sp>
        <p:nvSpPr>
          <p:cNvPr id="4" name="Slide Number Placeholder 3">
            <a:extLst>
              <a:ext uri="{FF2B5EF4-FFF2-40B4-BE49-F238E27FC236}">
                <a16:creationId xmlns:a16="http://schemas.microsoft.com/office/drawing/2014/main" id="{7E16912C-E4B6-B3E8-6B93-73C37D99B2C7}"/>
              </a:ext>
            </a:extLst>
          </p:cNvPr>
          <p:cNvSpPr>
            <a:spLocks noGrp="1"/>
          </p:cNvSpPr>
          <p:nvPr>
            <p:ph type="sldNum" sz="quarter" idx="14"/>
          </p:nvPr>
        </p:nvSpPr>
        <p:spPr/>
        <p:txBody>
          <a:bodyPr/>
          <a:lstStyle/>
          <a:p>
            <a:fld id="{0EEBFCD7-29E6-4DFE-8E20-64791BD90B44}" type="slidenum">
              <a:rPr lang="en-US" noProof="0" smtClean="0"/>
              <a:pPr/>
              <a:t>24</a:t>
            </a:fld>
            <a:endParaRPr lang="en-US" noProof="0" dirty="0"/>
          </a:p>
        </p:txBody>
      </p:sp>
      <p:pic>
        <p:nvPicPr>
          <p:cNvPr id="8" name="Picture 7" descr="A graph of a function&#10;&#10;Description automatically generated">
            <a:extLst>
              <a:ext uri="{FF2B5EF4-FFF2-40B4-BE49-F238E27FC236}">
                <a16:creationId xmlns:a16="http://schemas.microsoft.com/office/drawing/2014/main" id="{C6807A67-AC82-E59F-1C73-D20457B4C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070" y="1106346"/>
            <a:ext cx="4179237" cy="3657383"/>
          </a:xfrm>
          <a:prstGeom prst="rect">
            <a:avLst/>
          </a:prstGeom>
        </p:spPr>
      </p:pic>
      <p:grpSp>
        <p:nvGrpSpPr>
          <p:cNvPr id="7" name="Group 6">
            <a:extLst>
              <a:ext uri="{FF2B5EF4-FFF2-40B4-BE49-F238E27FC236}">
                <a16:creationId xmlns:a16="http://schemas.microsoft.com/office/drawing/2014/main" id="{4A53C454-7E34-CBC0-C04F-2BFED68F13B7}"/>
              </a:ext>
            </a:extLst>
          </p:cNvPr>
          <p:cNvGrpSpPr/>
          <p:nvPr/>
        </p:nvGrpSpPr>
        <p:grpSpPr>
          <a:xfrm>
            <a:off x="3346500" y="5217200"/>
            <a:ext cx="6888881" cy="894577"/>
            <a:chOff x="3345081" y="5025588"/>
            <a:chExt cx="6565987" cy="894577"/>
          </a:xfrm>
        </p:grpSpPr>
        <p:grpSp>
          <p:nvGrpSpPr>
            <p:cNvPr id="14" name="Group 13">
              <a:extLst>
                <a:ext uri="{FF2B5EF4-FFF2-40B4-BE49-F238E27FC236}">
                  <a16:creationId xmlns:a16="http://schemas.microsoft.com/office/drawing/2014/main" id="{167EDF87-866D-ADA7-0336-B03718DA401B}"/>
                </a:ext>
              </a:extLst>
            </p:cNvPr>
            <p:cNvGrpSpPr/>
            <p:nvPr/>
          </p:nvGrpSpPr>
          <p:grpSpPr>
            <a:xfrm>
              <a:off x="6261933" y="5548273"/>
              <a:ext cx="1296222" cy="371892"/>
              <a:chOff x="7851643" y="3780798"/>
              <a:chExt cx="1462223" cy="369332"/>
            </a:xfrm>
          </p:grpSpPr>
          <p:cxnSp>
            <p:nvCxnSpPr>
              <p:cNvPr id="9" name="Straight Connector 8">
                <a:extLst>
                  <a:ext uri="{FF2B5EF4-FFF2-40B4-BE49-F238E27FC236}">
                    <a16:creationId xmlns:a16="http://schemas.microsoft.com/office/drawing/2014/main" id="{D28105B8-4B7D-97A2-DEEE-41769E50EE3B}"/>
                  </a:ext>
                </a:extLst>
              </p:cNvPr>
              <p:cNvCxnSpPr/>
              <p:nvPr/>
            </p:nvCxnSpPr>
            <p:spPr>
              <a:xfrm>
                <a:off x="7851643" y="3965464"/>
                <a:ext cx="565426"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772F6F-7548-C4D8-61C3-A605532485A9}"/>
                  </a:ext>
                </a:extLst>
              </p:cNvPr>
              <p:cNvSpPr txBox="1"/>
              <p:nvPr/>
            </p:nvSpPr>
            <p:spPr>
              <a:xfrm>
                <a:off x="8531921" y="3780798"/>
                <a:ext cx="781945" cy="369332"/>
              </a:xfrm>
              <a:prstGeom prst="rect">
                <a:avLst/>
              </a:prstGeom>
              <a:noFill/>
            </p:spPr>
            <p:txBody>
              <a:bodyPr wrap="none" rtlCol="0">
                <a:spAutoFit/>
              </a:bodyPr>
              <a:lstStyle/>
              <a:p>
                <a:r>
                  <a:rPr lang="en-US" noProof="0" dirty="0">
                    <a:latin typeface="Aptos" panose="020B0004020202020204" pitchFamily="34" charset="0"/>
                  </a:rPr>
                  <a:t>Target</a:t>
                </a:r>
              </a:p>
            </p:txBody>
          </p:sp>
        </p:grpSp>
        <p:grpSp>
          <p:nvGrpSpPr>
            <p:cNvPr id="13" name="Group 12">
              <a:extLst>
                <a:ext uri="{FF2B5EF4-FFF2-40B4-BE49-F238E27FC236}">
                  <a16:creationId xmlns:a16="http://schemas.microsoft.com/office/drawing/2014/main" id="{982F86F0-DE82-EB95-7C12-1C53705BCB63}"/>
                </a:ext>
              </a:extLst>
            </p:cNvPr>
            <p:cNvGrpSpPr/>
            <p:nvPr/>
          </p:nvGrpSpPr>
          <p:grpSpPr>
            <a:xfrm>
              <a:off x="6215792" y="5032119"/>
              <a:ext cx="3695276" cy="371892"/>
              <a:chOff x="7745138" y="3270249"/>
              <a:chExt cx="4168511" cy="369332"/>
            </a:xfrm>
          </p:grpSpPr>
          <p:sp>
            <p:nvSpPr>
              <p:cNvPr id="11" name="TextBox 10">
                <a:extLst>
                  <a:ext uri="{FF2B5EF4-FFF2-40B4-BE49-F238E27FC236}">
                    <a16:creationId xmlns:a16="http://schemas.microsoft.com/office/drawing/2014/main" id="{04C41E71-F3A3-6563-A769-A2165B8AA229}"/>
                  </a:ext>
                </a:extLst>
              </p:cNvPr>
              <p:cNvSpPr txBox="1"/>
              <p:nvPr/>
            </p:nvSpPr>
            <p:spPr>
              <a:xfrm>
                <a:off x="7745138" y="3270250"/>
                <a:ext cx="356442" cy="369331"/>
              </a:xfrm>
              <a:prstGeom prst="rect">
                <a:avLst/>
              </a:prstGeom>
              <a:noFill/>
            </p:spPr>
            <p:txBody>
              <a:bodyPr wrap="square" rtlCol="0">
                <a:spAutoFit/>
              </a:bodyPr>
              <a:lstStyle/>
              <a:p>
                <a:r>
                  <a:rPr lang="en-US" b="1" noProof="0" dirty="0">
                    <a:solidFill>
                      <a:srgbClr val="FF0000"/>
                    </a:solidFill>
                    <a:latin typeface="Aptos" panose="020B0004020202020204" pitchFamily="34" charset="0"/>
                  </a:rPr>
                  <a:t>*</a:t>
                </a:r>
              </a:p>
            </p:txBody>
          </p:sp>
          <p:sp>
            <p:nvSpPr>
              <p:cNvPr id="12" name="TextBox 11">
                <a:extLst>
                  <a:ext uri="{FF2B5EF4-FFF2-40B4-BE49-F238E27FC236}">
                    <a16:creationId xmlns:a16="http://schemas.microsoft.com/office/drawing/2014/main" id="{B2EF1943-F235-A7D2-322A-2423A66247DC}"/>
                  </a:ext>
                </a:extLst>
              </p:cNvPr>
              <p:cNvSpPr txBox="1"/>
              <p:nvPr/>
            </p:nvSpPr>
            <p:spPr>
              <a:xfrm>
                <a:off x="8528299" y="3270249"/>
                <a:ext cx="3385350" cy="369332"/>
              </a:xfrm>
              <a:prstGeom prst="rect">
                <a:avLst/>
              </a:prstGeom>
              <a:noFill/>
            </p:spPr>
            <p:txBody>
              <a:bodyPr wrap="none" rtlCol="0">
                <a:spAutoFit/>
              </a:bodyPr>
              <a:lstStyle/>
              <a:p>
                <a:r>
                  <a:rPr lang="en-US" noProof="0" dirty="0">
                    <a:latin typeface="Aptos" panose="020B0004020202020204" pitchFamily="34" charset="0"/>
                  </a:rPr>
                  <a:t>LTV with rotated wavelet probing</a:t>
                </a:r>
              </a:p>
            </p:txBody>
          </p:sp>
        </p:grpSp>
        <p:grpSp>
          <p:nvGrpSpPr>
            <p:cNvPr id="19" name="Group 18">
              <a:extLst>
                <a:ext uri="{FF2B5EF4-FFF2-40B4-BE49-F238E27FC236}">
                  <a16:creationId xmlns:a16="http://schemas.microsoft.com/office/drawing/2014/main" id="{0C318D69-4D66-F25A-8524-26E0FB661810}"/>
                </a:ext>
              </a:extLst>
            </p:cNvPr>
            <p:cNvGrpSpPr/>
            <p:nvPr/>
          </p:nvGrpSpPr>
          <p:grpSpPr>
            <a:xfrm>
              <a:off x="3345081" y="5548273"/>
              <a:ext cx="2421775" cy="371892"/>
              <a:chOff x="7916256" y="2699102"/>
              <a:chExt cx="2731919" cy="369332"/>
            </a:xfrm>
          </p:grpSpPr>
          <p:sp>
            <p:nvSpPr>
              <p:cNvPr id="17" name="TextBox 16">
                <a:extLst>
                  <a:ext uri="{FF2B5EF4-FFF2-40B4-BE49-F238E27FC236}">
                    <a16:creationId xmlns:a16="http://schemas.microsoft.com/office/drawing/2014/main" id="{E5CABE43-34CE-B63C-1D06-6A632380D55A}"/>
                  </a:ext>
                </a:extLst>
              </p:cNvPr>
              <p:cNvSpPr txBox="1"/>
              <p:nvPr/>
            </p:nvSpPr>
            <p:spPr>
              <a:xfrm>
                <a:off x="8528299" y="2699102"/>
                <a:ext cx="2119876" cy="369332"/>
              </a:xfrm>
              <a:prstGeom prst="rect">
                <a:avLst/>
              </a:prstGeom>
              <a:noFill/>
            </p:spPr>
            <p:txBody>
              <a:bodyPr wrap="none" rtlCol="0">
                <a:spAutoFit/>
              </a:bodyPr>
              <a:lstStyle/>
              <a:p>
                <a:r>
                  <a:rPr lang="en-US" noProof="0" dirty="0">
                    <a:latin typeface="Aptos" panose="020B0004020202020204" pitchFamily="34" charset="0"/>
                  </a:rPr>
                  <a:t>LTV with correction</a:t>
                </a:r>
              </a:p>
            </p:txBody>
          </p:sp>
          <p:sp>
            <p:nvSpPr>
              <p:cNvPr id="18" name="Flowchart: Connector 17">
                <a:extLst>
                  <a:ext uri="{FF2B5EF4-FFF2-40B4-BE49-F238E27FC236}">
                    <a16:creationId xmlns:a16="http://schemas.microsoft.com/office/drawing/2014/main" id="{E1367F4B-25F4-8CE4-93DB-908F32BD1AF5}"/>
                  </a:ext>
                </a:extLst>
              </p:cNvPr>
              <p:cNvSpPr/>
              <p:nvPr/>
            </p:nvSpPr>
            <p:spPr>
              <a:xfrm>
                <a:off x="7916256" y="2811768"/>
                <a:ext cx="143435" cy="144000"/>
              </a:xfrm>
              <a:prstGeom prst="flowChartConnector">
                <a:avLst/>
              </a:prstGeom>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grpSp>
          <p:nvGrpSpPr>
            <p:cNvPr id="20" name="Group 19">
              <a:extLst>
                <a:ext uri="{FF2B5EF4-FFF2-40B4-BE49-F238E27FC236}">
                  <a16:creationId xmlns:a16="http://schemas.microsoft.com/office/drawing/2014/main" id="{CF2DCF2A-7C42-5011-310E-65AD8F7A7156}"/>
                </a:ext>
              </a:extLst>
            </p:cNvPr>
            <p:cNvGrpSpPr/>
            <p:nvPr/>
          </p:nvGrpSpPr>
          <p:grpSpPr>
            <a:xfrm>
              <a:off x="3345081" y="5025588"/>
              <a:ext cx="2389587" cy="378423"/>
              <a:chOff x="7916256" y="2699102"/>
              <a:chExt cx="2695609" cy="375819"/>
            </a:xfrm>
          </p:grpSpPr>
          <p:sp>
            <p:nvSpPr>
              <p:cNvPr id="21" name="TextBox 20">
                <a:extLst>
                  <a:ext uri="{FF2B5EF4-FFF2-40B4-BE49-F238E27FC236}">
                    <a16:creationId xmlns:a16="http://schemas.microsoft.com/office/drawing/2014/main" id="{33724ECA-2AA3-71F3-BDF3-DF3738A2D534}"/>
                  </a:ext>
                </a:extLst>
              </p:cNvPr>
              <p:cNvSpPr txBox="1"/>
              <p:nvPr/>
            </p:nvSpPr>
            <p:spPr>
              <a:xfrm>
                <a:off x="8528299" y="2699102"/>
                <a:ext cx="2083566" cy="375819"/>
              </a:xfrm>
              <a:prstGeom prst="rect">
                <a:avLst/>
              </a:prstGeom>
              <a:noFill/>
            </p:spPr>
            <p:txBody>
              <a:bodyPr wrap="none" rtlCol="0">
                <a:spAutoFit/>
              </a:bodyPr>
              <a:lstStyle/>
              <a:p>
                <a:r>
                  <a:rPr lang="en-US" noProof="0" dirty="0">
                    <a:latin typeface="Aptos" panose="020B0004020202020204" pitchFamily="34" charset="0"/>
                  </a:rPr>
                  <a:t>LTV w/ correction</a:t>
                </a:r>
              </a:p>
            </p:txBody>
          </p:sp>
          <p:sp>
            <p:nvSpPr>
              <p:cNvPr id="22" name="Flowchart: Connector 21">
                <a:extLst>
                  <a:ext uri="{FF2B5EF4-FFF2-40B4-BE49-F238E27FC236}">
                    <a16:creationId xmlns:a16="http://schemas.microsoft.com/office/drawing/2014/main" id="{BCFA2431-A075-792E-33B8-674F9087865A}"/>
                  </a:ext>
                </a:extLst>
              </p:cNvPr>
              <p:cNvSpPr/>
              <p:nvPr/>
            </p:nvSpPr>
            <p:spPr>
              <a:xfrm>
                <a:off x="7916256" y="2811768"/>
                <a:ext cx="143435" cy="144000"/>
              </a:xfrm>
              <a:prstGeom prst="flowChartConnector">
                <a:avLst/>
              </a:prstGeom>
              <a:ln w="9525">
                <a:solidFill>
                  <a:srgbClr val="4E4E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noProof="0" dirty="0"/>
              </a:p>
            </p:txBody>
          </p:sp>
        </p:grpSp>
      </p:grpSp>
      <p:pic>
        <p:nvPicPr>
          <p:cNvPr id="6" name="Picture 5">
            <a:extLst>
              <a:ext uri="{FF2B5EF4-FFF2-40B4-BE49-F238E27FC236}">
                <a16:creationId xmlns:a16="http://schemas.microsoft.com/office/drawing/2014/main" id="{DD8AB3F4-3CBD-C255-3811-B557C0F7F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670" y="1118292"/>
            <a:ext cx="4167563" cy="3657384"/>
          </a:xfrm>
          <a:prstGeom prst="rect">
            <a:avLst/>
          </a:prstGeom>
        </p:spPr>
      </p:pic>
    </p:spTree>
    <p:extLst>
      <p:ext uri="{BB962C8B-B14F-4D97-AF65-F5344CB8AC3E}">
        <p14:creationId xmlns:p14="http://schemas.microsoft.com/office/powerpoint/2010/main" val="423961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E48E38-73D8-DCA7-7B4B-33B566C5E632}"/>
              </a:ext>
            </a:extLst>
          </p:cNvPr>
          <p:cNvSpPr>
            <a:spLocks noGrp="1"/>
          </p:cNvSpPr>
          <p:nvPr>
            <p:ph type="body" sz="quarter" idx="10"/>
          </p:nvPr>
        </p:nvSpPr>
        <p:spPr/>
        <p:txBody>
          <a:bodyPr/>
          <a:lstStyle/>
          <a:p>
            <a:r>
              <a:rPr lang="en-US" noProof="0" dirty="0"/>
              <a:t>Conclusions</a:t>
            </a:r>
          </a:p>
        </p:txBody>
      </p:sp>
      <p:sp>
        <p:nvSpPr>
          <p:cNvPr id="3" name="Text Placeholder 2">
            <a:extLst>
              <a:ext uri="{FF2B5EF4-FFF2-40B4-BE49-F238E27FC236}">
                <a16:creationId xmlns:a16="http://schemas.microsoft.com/office/drawing/2014/main" id="{BFCBC04A-F425-5198-CC9C-2E769F7DF00E}"/>
              </a:ext>
            </a:extLst>
          </p:cNvPr>
          <p:cNvSpPr>
            <a:spLocks noGrp="1"/>
          </p:cNvSpPr>
          <p:nvPr>
            <p:ph type="body" sz="quarter" idx="11"/>
          </p:nvPr>
        </p:nvSpPr>
        <p:spPr/>
        <p:txBody>
          <a:bodyPr>
            <a:normAutofit lnSpcReduction="10000"/>
          </a:bodyPr>
          <a:lstStyle/>
          <a:p>
            <a:endParaRPr lang="en-US" noProof="0" dirty="0"/>
          </a:p>
        </p:txBody>
      </p:sp>
      <p:sp>
        <p:nvSpPr>
          <p:cNvPr id="4" name="Slide Number Placeholder 3">
            <a:extLst>
              <a:ext uri="{FF2B5EF4-FFF2-40B4-BE49-F238E27FC236}">
                <a16:creationId xmlns:a16="http://schemas.microsoft.com/office/drawing/2014/main" id="{7DBEBB86-2225-DE84-BE44-82D5D026DE90}"/>
              </a:ext>
            </a:extLst>
          </p:cNvPr>
          <p:cNvSpPr>
            <a:spLocks noGrp="1"/>
          </p:cNvSpPr>
          <p:nvPr>
            <p:ph type="sldNum" sz="quarter" idx="14"/>
          </p:nvPr>
        </p:nvSpPr>
        <p:spPr/>
        <p:txBody>
          <a:bodyPr/>
          <a:lstStyle/>
          <a:p>
            <a:fld id="{0EEBFCD7-29E6-4DFE-8E20-64791BD90B44}" type="slidenum">
              <a:rPr lang="en-US" noProof="0" smtClean="0"/>
              <a:pPr/>
              <a:t>25</a:t>
            </a:fld>
            <a:endParaRPr lang="en-US" noProof="0" dirty="0"/>
          </a:p>
        </p:txBody>
      </p:sp>
      <p:sp>
        <p:nvSpPr>
          <p:cNvPr id="5" name="TextBox 4">
            <a:extLst>
              <a:ext uri="{FF2B5EF4-FFF2-40B4-BE49-F238E27FC236}">
                <a16:creationId xmlns:a16="http://schemas.microsoft.com/office/drawing/2014/main" id="{DDA1EDEC-3ECF-ED61-5AF2-C0895F644957}"/>
              </a:ext>
            </a:extLst>
          </p:cNvPr>
          <p:cNvSpPr txBox="1"/>
          <p:nvPr/>
        </p:nvSpPr>
        <p:spPr>
          <a:xfrm>
            <a:off x="2450256" y="1181106"/>
            <a:ext cx="9406467" cy="51262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1" noProof="0" dirty="0">
                <a:latin typeface="Aptos "/>
              </a:rPr>
              <a:t>Time-Frequency</a:t>
            </a:r>
            <a:r>
              <a:rPr lang="en-US" sz="2000" noProof="0" dirty="0">
                <a:latin typeface="Aptos "/>
              </a:rPr>
              <a:t> approach. </a:t>
            </a:r>
            <a:r>
              <a:rPr lang="en-US" sz="2000" i="1" noProof="0" dirty="0">
                <a:latin typeface="Aptos "/>
              </a:rPr>
              <a:t>LTV  system is analyzed with a rotated Gabor wavelet thought the wavelet probing technique.</a:t>
            </a:r>
            <a:endParaRPr lang="en-US" sz="2000" noProof="0" dirty="0">
              <a:latin typeface="Aptos "/>
            </a:endParaRP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r>
              <a:rPr lang="en-US" sz="2000" b="1" noProof="0" dirty="0">
                <a:latin typeface="Aptos "/>
              </a:rPr>
              <a:t>Equivalence</a:t>
            </a:r>
            <a:r>
              <a:rPr lang="en-US" sz="2000" noProof="0" dirty="0">
                <a:latin typeface="Aptos "/>
              </a:rPr>
              <a:t> approach. </a:t>
            </a:r>
            <a:r>
              <a:rPr lang="en-US" sz="2000" i="1" noProof="0" dirty="0">
                <a:latin typeface="Aptos "/>
              </a:rPr>
              <a:t>LTV  system is considered as LTI with corrected sweep rate.</a:t>
            </a: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r>
              <a:rPr lang="en-US" sz="2000" b="1" noProof="0" dirty="0">
                <a:latin typeface="Aptos "/>
              </a:rPr>
              <a:t>Experimental set up  </a:t>
            </a:r>
            <a:r>
              <a:rPr lang="en-US" sz="2000" i="1" noProof="0" dirty="0">
                <a:latin typeface="Aptos "/>
              </a:rPr>
              <a:t>for recreate the real operational situation.  </a:t>
            </a:r>
            <a:r>
              <a:rPr lang="en-US" sz="2000" b="1" noProof="0" dirty="0">
                <a:latin typeface="Aptos "/>
              </a:rPr>
              <a:t>  </a:t>
            </a:r>
          </a:p>
          <a:p>
            <a:pPr>
              <a:lnSpc>
                <a:spcPct val="150000"/>
              </a:lnSpc>
            </a:pPr>
            <a:endParaRPr lang="en-US" sz="2000" noProof="0" dirty="0"/>
          </a:p>
          <a:p>
            <a:pPr marL="285750" indent="-285750">
              <a:lnSpc>
                <a:spcPct val="150000"/>
              </a:lnSpc>
              <a:buFont typeface="Arial" panose="020B0604020202020204" pitchFamily="34" charset="0"/>
              <a:buChar char="•"/>
            </a:pPr>
            <a:r>
              <a:rPr lang="en-US" sz="2000" b="1" noProof="0" dirty="0">
                <a:latin typeface="Aptos "/>
              </a:rPr>
              <a:t>Modal identification </a:t>
            </a:r>
            <a:r>
              <a:rPr lang="en-US" sz="2000" i="1" noProof="0" dirty="0">
                <a:latin typeface="Aptos "/>
              </a:rPr>
              <a:t>of LTV system in resonance crossing with force modeling</a:t>
            </a:r>
            <a:r>
              <a:rPr lang="en-US" sz="2000" noProof="0" dirty="0">
                <a:latin typeface="Aptos "/>
              </a:rPr>
              <a:t>.</a:t>
            </a:r>
          </a:p>
          <a:p>
            <a:pPr marL="285750" indent="-285750">
              <a:lnSpc>
                <a:spcPct val="150000"/>
              </a:lnSpc>
              <a:buFont typeface="Arial" panose="020B0604020202020204" pitchFamily="34" charset="0"/>
              <a:buChar char="•"/>
            </a:pPr>
            <a:endParaRPr lang="en-US" sz="2000" noProof="0" dirty="0">
              <a:latin typeface="Aptos "/>
            </a:endParaRPr>
          </a:p>
          <a:p>
            <a:pPr marL="285750" indent="-285750">
              <a:lnSpc>
                <a:spcPct val="150000"/>
              </a:lnSpc>
              <a:buFont typeface="Arial" panose="020B0604020202020204" pitchFamily="34" charset="0"/>
              <a:buChar char="•"/>
            </a:pPr>
            <a:endParaRPr lang="en-US" sz="2000" noProof="0" dirty="0">
              <a:latin typeface="Aptos "/>
            </a:endParaRPr>
          </a:p>
        </p:txBody>
      </p:sp>
    </p:spTree>
    <p:extLst>
      <p:ext uri="{BB962C8B-B14F-4D97-AF65-F5344CB8AC3E}">
        <p14:creationId xmlns:p14="http://schemas.microsoft.com/office/powerpoint/2010/main" val="1527407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0041-2EB3-A6A4-1708-D1D0CEB02D6F}"/>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39D2883A-AAB9-6DFB-6664-48252F5ED7BB}"/>
              </a:ext>
            </a:extLst>
          </p:cNvPr>
          <p:cNvPicPr>
            <a:picLocks noChangeAspect="1"/>
          </p:cNvPicPr>
          <p:nvPr/>
        </p:nvPicPr>
        <p:blipFill rotWithShape="1">
          <a:blip r:embed="rId2" cstate="print">
            <a:alphaModFix amt="71000"/>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1500" t="10322" r="6392" b="11858"/>
          <a:stretch/>
        </p:blipFill>
        <p:spPr>
          <a:xfrm>
            <a:off x="0" y="1266824"/>
            <a:ext cx="12192000" cy="5591175"/>
          </a:xfrm>
          <a:prstGeom prst="rect">
            <a:avLst/>
          </a:prstGeom>
          <a:effectLst>
            <a:reflection endPos="0" dist="50800" dir="5400000" sy="-100000" algn="bl" rotWithShape="0"/>
          </a:effectLst>
        </p:spPr>
      </p:pic>
      <p:sp>
        <p:nvSpPr>
          <p:cNvPr id="5" name="Title 4">
            <a:extLst>
              <a:ext uri="{FF2B5EF4-FFF2-40B4-BE49-F238E27FC236}">
                <a16:creationId xmlns:a16="http://schemas.microsoft.com/office/drawing/2014/main" id="{6FA007A1-8062-16DE-FF11-21AEBDDF3ED8}"/>
              </a:ext>
            </a:extLst>
          </p:cNvPr>
          <p:cNvSpPr>
            <a:spLocks noGrp="1"/>
          </p:cNvSpPr>
          <p:nvPr>
            <p:ph type="ctrTitle"/>
          </p:nvPr>
        </p:nvSpPr>
        <p:spPr>
          <a:xfrm>
            <a:off x="1914019" y="2279042"/>
            <a:ext cx="8273438" cy="673594"/>
          </a:xfrm>
        </p:spPr>
        <p:txBody>
          <a:bodyPr>
            <a:normAutofit/>
          </a:bodyPr>
          <a:lstStyle/>
          <a:p>
            <a:r>
              <a:rPr lang="en-US" sz="3600" b="1" noProof="0" dirty="0">
                <a:effectLst>
                  <a:outerShdw blurRad="38100" dist="38100" dir="2700000" algn="tl">
                    <a:srgbClr val="000000">
                      <a:alpha val="43137"/>
                    </a:srgbClr>
                  </a:outerShdw>
                </a:effectLst>
                <a:latin typeface="Aptos" panose="020B0004020202020204" pitchFamily="34" charset="0"/>
              </a:rPr>
              <a:t>Thank you for the attention </a:t>
            </a:r>
          </a:p>
        </p:txBody>
      </p:sp>
      <p:pic>
        <p:nvPicPr>
          <p:cNvPr id="8" name="Picture 7">
            <a:extLst>
              <a:ext uri="{FF2B5EF4-FFF2-40B4-BE49-F238E27FC236}">
                <a16:creationId xmlns:a16="http://schemas.microsoft.com/office/drawing/2014/main" id="{811AB058-F659-2126-A0B0-CF16CC5EE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266825"/>
          </a:xfrm>
          <a:prstGeom prst="rect">
            <a:avLst/>
          </a:prstGeom>
        </p:spPr>
      </p:pic>
      <p:sp>
        <p:nvSpPr>
          <p:cNvPr id="9" name="Sottotitolo 2">
            <a:extLst>
              <a:ext uri="{FF2B5EF4-FFF2-40B4-BE49-F238E27FC236}">
                <a16:creationId xmlns:a16="http://schemas.microsoft.com/office/drawing/2014/main" id="{03128166-04BE-5E84-DF9A-B21E11F69613}"/>
              </a:ext>
            </a:extLst>
          </p:cNvPr>
          <p:cNvSpPr txBox="1">
            <a:spLocks/>
          </p:cNvSpPr>
          <p:nvPr/>
        </p:nvSpPr>
        <p:spPr>
          <a:xfrm>
            <a:off x="0" y="4320888"/>
            <a:ext cx="5228044" cy="673594"/>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noProof="0" dirty="0">
              <a:solidFill>
                <a:schemeClr val="accent4"/>
              </a:solidFill>
            </a:endParaRPr>
          </a:p>
          <a:p>
            <a:r>
              <a:rPr lang="en-US" sz="9600" b="1" noProof="0" dirty="0">
                <a:latin typeface="Aptos" panose="020B0004020202020204" pitchFamily="34" charset="0"/>
              </a:rPr>
              <a:t>Davide Iaffaldano</a:t>
            </a:r>
            <a:r>
              <a:rPr lang="en-US" sz="9600" noProof="0" dirty="0">
                <a:latin typeface="Aptos" panose="020B0004020202020204" pitchFamily="34" charset="0"/>
              </a:rPr>
              <a:t>, Luigi </a:t>
            </a:r>
            <a:r>
              <a:rPr lang="en-US" sz="9600" noProof="0" dirty="0" err="1">
                <a:latin typeface="Aptos" panose="020B0004020202020204" pitchFamily="34" charset="0"/>
              </a:rPr>
              <a:t>Carassale</a:t>
            </a:r>
            <a:r>
              <a:rPr lang="en-US" sz="9600" noProof="0" dirty="0">
                <a:latin typeface="Aptos" panose="020B0004020202020204" pitchFamily="34" charset="0"/>
              </a:rPr>
              <a:t> </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pic>
        <p:nvPicPr>
          <p:cNvPr id="10" name="Immagine 14" descr="Immagine che contiene Carattere, Elementi grafici, logo, grafica&#10;&#10;Descrizione generata automaticamente">
            <a:extLst>
              <a:ext uri="{FF2B5EF4-FFF2-40B4-BE49-F238E27FC236}">
                <a16:creationId xmlns:a16="http://schemas.microsoft.com/office/drawing/2014/main" id="{F653B9D8-E774-BE57-2D98-5133168DF054}"/>
              </a:ext>
            </a:extLst>
          </p:cNvPr>
          <p:cNvPicPr>
            <a:picLocks noChangeAspect="1"/>
          </p:cNvPicPr>
          <p:nvPr/>
        </p:nvPicPr>
        <p:blipFill>
          <a:blip r:embed="rId5"/>
          <a:stretch>
            <a:fillRect/>
          </a:stretch>
        </p:blipFill>
        <p:spPr>
          <a:xfrm>
            <a:off x="3338595" y="5881205"/>
            <a:ext cx="2422422" cy="666817"/>
          </a:xfrm>
          <a:prstGeom prst="rect">
            <a:avLst/>
          </a:prstGeom>
        </p:spPr>
      </p:pic>
      <p:grpSp>
        <p:nvGrpSpPr>
          <p:cNvPr id="11" name="Gruppo 21">
            <a:extLst>
              <a:ext uri="{FF2B5EF4-FFF2-40B4-BE49-F238E27FC236}">
                <a16:creationId xmlns:a16="http://schemas.microsoft.com/office/drawing/2014/main" id="{9667E803-B034-2706-7C63-DE8663DD8B83}"/>
              </a:ext>
            </a:extLst>
          </p:cNvPr>
          <p:cNvGrpSpPr/>
          <p:nvPr/>
        </p:nvGrpSpPr>
        <p:grpSpPr>
          <a:xfrm>
            <a:off x="5349164" y="4788442"/>
            <a:ext cx="3360858" cy="769310"/>
            <a:chOff x="4773908" y="3353279"/>
            <a:chExt cx="3443655" cy="852070"/>
          </a:xfrm>
        </p:grpSpPr>
        <p:pic>
          <p:nvPicPr>
            <p:cNvPr id="12" name="Immagine 1">
              <a:extLst>
                <a:ext uri="{FF2B5EF4-FFF2-40B4-BE49-F238E27FC236}">
                  <a16:creationId xmlns:a16="http://schemas.microsoft.com/office/drawing/2014/main" id="{C4F61665-55BB-0D46-D4F5-96DA12B69B1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3908" y="3429000"/>
              <a:ext cx="2237225" cy="776349"/>
            </a:xfrm>
            <a:prstGeom prst="rect">
              <a:avLst/>
            </a:prstGeom>
            <a:noFill/>
            <a:ln>
              <a:noFill/>
            </a:ln>
          </p:spPr>
        </p:pic>
        <p:pic>
          <p:nvPicPr>
            <p:cNvPr id="17" name="Immagine 8" descr="Immagine che contiene simbolo, logo, testo, Elementi grafici&#10;&#10;Descrizione generata automaticamente">
              <a:extLst>
                <a:ext uri="{FF2B5EF4-FFF2-40B4-BE49-F238E27FC236}">
                  <a16:creationId xmlns:a16="http://schemas.microsoft.com/office/drawing/2014/main" id="{B7C9E895-5401-3973-C1BE-292E3D367773}"/>
                </a:ext>
              </a:extLst>
            </p:cNvPr>
            <p:cNvPicPr>
              <a:picLocks noChangeAspect="1"/>
            </p:cNvPicPr>
            <p:nvPr/>
          </p:nvPicPr>
          <p:blipFill>
            <a:blip r:embed="rId7"/>
            <a:stretch>
              <a:fillRect/>
            </a:stretch>
          </p:blipFill>
          <p:spPr>
            <a:xfrm>
              <a:off x="7360665" y="3353279"/>
              <a:ext cx="856898" cy="776749"/>
            </a:xfrm>
            <a:prstGeom prst="rect">
              <a:avLst/>
            </a:prstGeom>
          </p:spPr>
        </p:pic>
      </p:grpSp>
      <p:sp>
        <p:nvSpPr>
          <p:cNvPr id="18" name="CasellaDiTesto 10">
            <a:extLst>
              <a:ext uri="{FF2B5EF4-FFF2-40B4-BE49-F238E27FC236}">
                <a16:creationId xmlns:a16="http://schemas.microsoft.com/office/drawing/2014/main" id="{E3C92913-FC7C-682C-7412-381D32762261}"/>
              </a:ext>
            </a:extLst>
          </p:cNvPr>
          <p:cNvSpPr txBox="1"/>
          <p:nvPr/>
        </p:nvSpPr>
        <p:spPr>
          <a:xfrm>
            <a:off x="257261" y="4983068"/>
            <a:ext cx="5503756" cy="369332"/>
          </a:xfrm>
          <a:prstGeom prst="rect">
            <a:avLst/>
          </a:prstGeom>
          <a:noFill/>
        </p:spPr>
        <p:txBody>
          <a:bodyPr wrap="square">
            <a:spAutoFit/>
          </a:bodyPr>
          <a:lstStyle/>
          <a:p>
            <a:r>
              <a:rPr lang="en-US" i="1" noProof="0" dirty="0">
                <a:latin typeface="Aptos" panose="020B0004020202020204" pitchFamily="34" charset="0"/>
              </a:rPr>
              <a:t>Dynamics &amp; Monitoring Lab, University of Genova </a:t>
            </a:r>
          </a:p>
        </p:txBody>
      </p:sp>
      <p:sp>
        <p:nvSpPr>
          <p:cNvPr id="19" name="CasellaDiTesto 12">
            <a:extLst>
              <a:ext uri="{FF2B5EF4-FFF2-40B4-BE49-F238E27FC236}">
                <a16:creationId xmlns:a16="http://schemas.microsoft.com/office/drawing/2014/main" id="{188641E4-00DC-066E-8DDD-2FEB181852C8}"/>
              </a:ext>
            </a:extLst>
          </p:cNvPr>
          <p:cNvSpPr txBox="1"/>
          <p:nvPr/>
        </p:nvSpPr>
        <p:spPr>
          <a:xfrm>
            <a:off x="333274" y="6029948"/>
            <a:ext cx="3161490" cy="369332"/>
          </a:xfrm>
          <a:prstGeom prst="rect">
            <a:avLst/>
          </a:prstGeom>
          <a:noFill/>
        </p:spPr>
        <p:txBody>
          <a:bodyPr wrap="square">
            <a:spAutoFit/>
          </a:bodyPr>
          <a:lstStyle/>
          <a:p>
            <a:r>
              <a:rPr lang="en-US" i="1" noProof="0" dirty="0">
                <a:latin typeface="Aptos" panose="020B0004020202020204" pitchFamily="34" charset="0"/>
              </a:rPr>
              <a:t>Ansaldo Energia, Genova </a:t>
            </a:r>
          </a:p>
        </p:txBody>
      </p:sp>
      <p:sp>
        <p:nvSpPr>
          <p:cNvPr id="20" name="Sottotitolo 2">
            <a:extLst>
              <a:ext uri="{FF2B5EF4-FFF2-40B4-BE49-F238E27FC236}">
                <a16:creationId xmlns:a16="http://schemas.microsoft.com/office/drawing/2014/main" id="{C94C8CF5-3A52-73F2-F912-645EB6D4CEFB}"/>
              </a:ext>
            </a:extLst>
          </p:cNvPr>
          <p:cNvSpPr txBox="1">
            <a:spLocks/>
          </p:cNvSpPr>
          <p:nvPr/>
        </p:nvSpPr>
        <p:spPr>
          <a:xfrm>
            <a:off x="333274" y="5557752"/>
            <a:ext cx="2183435" cy="524920"/>
          </a:xfrm>
          <a:prstGeom prst="rect">
            <a:avLst/>
          </a:prstGeom>
        </p:spPr>
        <p:txBody>
          <a:bodyPr vert="horz" lIns="91440" tIns="45720" rIns="91440" bIns="4572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9600" noProof="0" dirty="0">
                <a:latin typeface="Aptos" panose="020B0004020202020204" pitchFamily="34" charset="0"/>
              </a:rPr>
              <a:t>Roberto Guida</a:t>
            </a:r>
          </a:p>
          <a:p>
            <a:endParaRPr lang="en-US" sz="1800" i="1" noProof="0" dirty="0">
              <a:solidFill>
                <a:schemeClr val="bg1">
                  <a:lumMod val="65000"/>
                </a:schemeClr>
              </a:solidFill>
            </a:endParaRPr>
          </a:p>
          <a:p>
            <a:endParaRPr lang="en-US" sz="1700" i="1" noProof="0" dirty="0">
              <a:solidFill>
                <a:schemeClr val="bg1">
                  <a:lumMod val="65000"/>
                </a:schemeClr>
              </a:solidFill>
            </a:endParaRPr>
          </a:p>
          <a:p>
            <a:r>
              <a:rPr lang="en-US" sz="2000" noProof="0" dirty="0">
                <a:solidFill>
                  <a:schemeClr val="accent4"/>
                </a:solidFill>
              </a:rPr>
              <a:t> </a:t>
            </a:r>
          </a:p>
          <a:p>
            <a:r>
              <a:rPr lang="en-US" sz="2000" baseline="30000" noProof="0" dirty="0">
                <a:solidFill>
                  <a:schemeClr val="accent4"/>
                </a:solidFill>
              </a:rPr>
              <a:t>    </a:t>
            </a:r>
            <a:endParaRPr lang="en-US" baseline="30000" noProof="0" dirty="0"/>
          </a:p>
        </p:txBody>
      </p:sp>
    </p:spTree>
    <p:extLst>
      <p:ext uri="{BB962C8B-B14F-4D97-AF65-F5344CB8AC3E}">
        <p14:creationId xmlns:p14="http://schemas.microsoft.com/office/powerpoint/2010/main" val="303608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F41B0B6-FC91-AF07-23BC-F83E562C6DDF}"/>
              </a:ext>
            </a:extLst>
          </p:cNvPr>
          <p:cNvSpPr>
            <a:spLocks noGrp="1"/>
          </p:cNvSpPr>
          <p:nvPr>
            <p:ph type="body" sz="quarter" idx="10"/>
          </p:nvPr>
        </p:nvSpPr>
        <p:spPr/>
        <p:txBody>
          <a:bodyPr/>
          <a:lstStyle/>
          <a:p>
            <a:endParaRPr lang="en-US" noProof="0" dirty="0"/>
          </a:p>
        </p:txBody>
      </p:sp>
      <p:sp>
        <p:nvSpPr>
          <p:cNvPr id="8" name="Text Placeholder 7">
            <a:extLst>
              <a:ext uri="{FF2B5EF4-FFF2-40B4-BE49-F238E27FC236}">
                <a16:creationId xmlns:a16="http://schemas.microsoft.com/office/drawing/2014/main" id="{6D58D66E-0ED3-11FA-86F9-737199B74D30}"/>
              </a:ext>
            </a:extLst>
          </p:cNvPr>
          <p:cNvSpPr>
            <a:spLocks noGrp="1"/>
          </p:cNvSpPr>
          <p:nvPr>
            <p:ph type="body" sz="quarter" idx="11"/>
          </p:nvPr>
        </p:nvSpPr>
        <p:spPr/>
        <p:txBody>
          <a:bodyPr>
            <a:normAutofit lnSpcReduction="10000"/>
          </a:bodyPr>
          <a:lstStyle/>
          <a:p>
            <a:endParaRPr lang="en-US" noProof="0" dirty="0"/>
          </a:p>
        </p:txBody>
      </p:sp>
      <p:sp>
        <p:nvSpPr>
          <p:cNvPr id="6" name="Slide Number Placeholder 5">
            <a:extLst>
              <a:ext uri="{FF2B5EF4-FFF2-40B4-BE49-F238E27FC236}">
                <a16:creationId xmlns:a16="http://schemas.microsoft.com/office/drawing/2014/main" id="{D9733045-F96E-64BD-6C95-D45ECCA005D7}"/>
              </a:ext>
            </a:extLst>
          </p:cNvPr>
          <p:cNvSpPr>
            <a:spLocks noGrp="1"/>
          </p:cNvSpPr>
          <p:nvPr>
            <p:ph type="sldNum" sz="quarter" idx="14"/>
          </p:nvPr>
        </p:nvSpPr>
        <p:spPr/>
        <p:txBody>
          <a:bodyPr/>
          <a:lstStyle/>
          <a:p>
            <a:fld id="{0EEBFCD7-29E6-4DFE-8E20-64791BD90B44}" type="slidenum">
              <a:rPr lang="en-US" noProof="0" smtClean="0"/>
              <a:pPr/>
              <a:t>3</a:t>
            </a:fld>
            <a:endParaRPr lang="en-US" noProof="0" dirty="0"/>
          </a:p>
        </p:txBody>
      </p:sp>
      <p:pic>
        <p:nvPicPr>
          <p:cNvPr id="4" name="Picture 2">
            <a:extLst>
              <a:ext uri="{FF2B5EF4-FFF2-40B4-BE49-F238E27FC236}">
                <a16:creationId xmlns:a16="http://schemas.microsoft.com/office/drawing/2014/main" id="{12B42797-0F98-B040-C878-F34D2C9747FB}"/>
              </a:ext>
            </a:extLst>
          </p:cNvPr>
          <p:cNvPicPr>
            <a:picLocks noChangeAspect="1" noChangeArrowheads="1"/>
          </p:cNvPicPr>
          <p:nvPr/>
        </p:nvPicPr>
        <p:blipFill rotWithShape="1">
          <a:blip r:embed="rId3"/>
          <a:srcRect b="10120"/>
          <a:stretch/>
        </p:blipFill>
        <p:spPr bwMode="auto">
          <a:xfrm>
            <a:off x="2280167" y="1333"/>
            <a:ext cx="9911834" cy="6856667"/>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BC03901F-9646-3611-0B85-A9DD40A2E074}"/>
              </a:ext>
            </a:extLst>
          </p:cNvPr>
          <p:cNvSpPr txBox="1"/>
          <p:nvPr/>
        </p:nvSpPr>
        <p:spPr>
          <a:xfrm>
            <a:off x="9378601" y="6488668"/>
            <a:ext cx="2813399" cy="369332"/>
          </a:xfrm>
          <a:prstGeom prst="rect">
            <a:avLst/>
          </a:prstGeom>
          <a:solidFill>
            <a:schemeClr val="bg1">
              <a:alpha val="53000"/>
            </a:schemeClr>
          </a:solidFill>
        </p:spPr>
        <p:txBody>
          <a:bodyPr wrap="none" rtlCol="0">
            <a:spAutoFit/>
          </a:bodyPr>
          <a:lstStyle/>
          <a:p>
            <a:r>
              <a:rPr lang="en-US" noProof="0" dirty="0"/>
              <a:t>Courtesy of Ansaldo Energia</a:t>
            </a:r>
          </a:p>
        </p:txBody>
      </p:sp>
    </p:spTree>
    <p:extLst>
      <p:ext uri="{BB962C8B-B14F-4D97-AF65-F5344CB8AC3E}">
        <p14:creationId xmlns:p14="http://schemas.microsoft.com/office/powerpoint/2010/main" val="52673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1815C9-BC89-8E41-B15C-1DF7B5817379}"/>
              </a:ext>
            </a:extLst>
          </p:cNvPr>
          <p:cNvSpPr>
            <a:spLocks noGrp="1"/>
          </p:cNvSpPr>
          <p:nvPr>
            <p:ph type="body" sz="quarter" idx="10"/>
          </p:nvPr>
        </p:nvSpPr>
        <p:spPr/>
        <p:txBody>
          <a:bodyPr/>
          <a:lstStyle/>
          <a:p>
            <a:r>
              <a:rPr lang="en-US" noProof="0" dirty="0"/>
              <a:t>Resonance Crossing </a:t>
            </a:r>
          </a:p>
        </p:txBody>
      </p:sp>
      <p:sp>
        <p:nvSpPr>
          <p:cNvPr id="3" name="Text Placeholder 2">
            <a:extLst>
              <a:ext uri="{FF2B5EF4-FFF2-40B4-BE49-F238E27FC236}">
                <a16:creationId xmlns:a16="http://schemas.microsoft.com/office/drawing/2014/main" id="{4379118F-4592-993E-5A5B-011C2F2E58C6}"/>
              </a:ext>
            </a:extLst>
          </p:cNvPr>
          <p:cNvSpPr>
            <a:spLocks noGrp="1"/>
          </p:cNvSpPr>
          <p:nvPr>
            <p:ph type="body" sz="quarter" idx="11"/>
          </p:nvPr>
        </p:nvSpPr>
        <p:spPr/>
        <p:txBody>
          <a:bodyPr>
            <a:normAutofit lnSpcReduction="10000"/>
          </a:bodyPr>
          <a:lstStyle/>
          <a:p>
            <a:endParaRPr lang="en-US" noProof="0" dirty="0"/>
          </a:p>
        </p:txBody>
      </p:sp>
      <p:pic>
        <p:nvPicPr>
          <p:cNvPr id="4" name="Picture 6" descr="Chart&#10;&#10;Description automatically generated">
            <a:extLst>
              <a:ext uri="{FF2B5EF4-FFF2-40B4-BE49-F238E27FC236}">
                <a16:creationId xmlns:a16="http://schemas.microsoft.com/office/drawing/2014/main" id="{FEFE0012-0F37-E3F5-5818-7449032E9813}"/>
              </a:ext>
            </a:extLst>
          </p:cNvPr>
          <p:cNvPicPr>
            <a:picLocks noChangeAspect="1"/>
          </p:cNvPicPr>
          <p:nvPr/>
        </p:nvPicPr>
        <p:blipFill>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2381696" y="958521"/>
            <a:ext cx="6588923" cy="4940957"/>
          </a:xfrm>
          <a:prstGeom prst="rect">
            <a:avLst/>
          </a:prstGeom>
        </p:spPr>
      </p:pic>
      <p:grpSp>
        <p:nvGrpSpPr>
          <p:cNvPr id="5" name="Group 1">
            <a:extLst>
              <a:ext uri="{FF2B5EF4-FFF2-40B4-BE49-F238E27FC236}">
                <a16:creationId xmlns:a16="http://schemas.microsoft.com/office/drawing/2014/main" id="{A2269B6F-BA7D-99B2-487B-608FB8CB581B}"/>
              </a:ext>
            </a:extLst>
          </p:cNvPr>
          <p:cNvGrpSpPr/>
          <p:nvPr/>
        </p:nvGrpSpPr>
        <p:grpSpPr>
          <a:xfrm>
            <a:off x="3404205" y="4781388"/>
            <a:ext cx="7669440" cy="636558"/>
            <a:chOff x="3434080" y="5507380"/>
            <a:chExt cx="8646127" cy="718002"/>
          </a:xfrm>
        </p:grpSpPr>
        <p:cxnSp>
          <p:nvCxnSpPr>
            <p:cNvPr id="6" name="Straight Connector 8">
              <a:extLst>
                <a:ext uri="{FF2B5EF4-FFF2-40B4-BE49-F238E27FC236}">
                  <a16:creationId xmlns:a16="http://schemas.microsoft.com/office/drawing/2014/main" id="{79276C76-5D59-652F-B7ED-1FA035244283}"/>
                </a:ext>
              </a:extLst>
            </p:cNvPr>
            <p:cNvCxnSpPr>
              <a:cxnSpLocks/>
            </p:cNvCxnSpPr>
            <p:nvPr/>
          </p:nvCxnSpPr>
          <p:spPr>
            <a:xfrm>
              <a:off x="3434080" y="5507380"/>
              <a:ext cx="7077165" cy="486082"/>
            </a:xfrm>
            <a:prstGeom prst="line">
              <a:avLst/>
            </a:prstGeom>
            <a:noFill/>
            <a:ln w="25400" cap="flat" cmpd="sng" algn="ctr">
              <a:solidFill>
                <a:srgbClr val="4472C4"/>
              </a:solidFill>
              <a:prstDash val="solid"/>
              <a:miter lim="800000"/>
            </a:ln>
            <a:effectLst/>
          </p:spPr>
        </p:cxnSp>
        <p:sp>
          <p:nvSpPr>
            <p:cNvPr id="7" name="TextBox 10">
              <a:extLst>
                <a:ext uri="{FF2B5EF4-FFF2-40B4-BE49-F238E27FC236}">
                  <a16:creationId xmlns:a16="http://schemas.microsoft.com/office/drawing/2014/main" id="{E9EFD76B-7AAD-FA14-BAAA-037A84017A24}"/>
                </a:ext>
              </a:extLst>
            </p:cNvPr>
            <p:cNvSpPr txBox="1"/>
            <p:nvPr/>
          </p:nvSpPr>
          <p:spPr>
            <a:xfrm>
              <a:off x="10511245" y="5808796"/>
              <a:ext cx="1568962"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Rotor speed</a:t>
              </a:r>
            </a:p>
          </p:txBody>
        </p:sp>
      </p:grpSp>
      <p:grpSp>
        <p:nvGrpSpPr>
          <p:cNvPr id="8" name="Group 2">
            <a:extLst>
              <a:ext uri="{FF2B5EF4-FFF2-40B4-BE49-F238E27FC236}">
                <a16:creationId xmlns:a16="http://schemas.microsoft.com/office/drawing/2014/main" id="{3B3E4A09-B837-0BB4-926F-1D37FF62B530}"/>
              </a:ext>
            </a:extLst>
          </p:cNvPr>
          <p:cNvGrpSpPr/>
          <p:nvPr/>
        </p:nvGrpSpPr>
        <p:grpSpPr>
          <a:xfrm>
            <a:off x="3402127" y="3127143"/>
            <a:ext cx="5994514" cy="2065158"/>
            <a:chOff x="3431738" y="3641484"/>
            <a:chExt cx="6757903" cy="2329385"/>
          </a:xfrm>
        </p:grpSpPr>
        <p:cxnSp>
          <p:nvCxnSpPr>
            <p:cNvPr id="9" name="Straight Connector 12">
              <a:extLst>
                <a:ext uri="{FF2B5EF4-FFF2-40B4-BE49-F238E27FC236}">
                  <a16:creationId xmlns:a16="http://schemas.microsoft.com/office/drawing/2014/main" id="{81526CB8-F5D9-A185-CD8B-03A21A54A02E}"/>
                </a:ext>
              </a:extLst>
            </p:cNvPr>
            <p:cNvCxnSpPr>
              <a:cxnSpLocks/>
            </p:cNvCxnSpPr>
            <p:nvPr/>
          </p:nvCxnSpPr>
          <p:spPr>
            <a:xfrm>
              <a:off x="3431738" y="4870353"/>
              <a:ext cx="6339279" cy="877305"/>
            </a:xfrm>
            <a:prstGeom prst="line">
              <a:avLst/>
            </a:prstGeom>
            <a:noFill/>
            <a:ln w="25400" cap="flat" cmpd="sng" algn="ctr">
              <a:solidFill>
                <a:srgbClr val="4472C4"/>
              </a:solidFill>
              <a:prstDash val="solid"/>
              <a:miter lim="800000"/>
            </a:ln>
            <a:effectLst/>
          </p:spPr>
        </p:cxnSp>
        <p:sp>
          <p:nvSpPr>
            <p:cNvPr id="10" name="TextBox 14">
              <a:extLst>
                <a:ext uri="{FF2B5EF4-FFF2-40B4-BE49-F238E27FC236}">
                  <a16:creationId xmlns:a16="http://schemas.microsoft.com/office/drawing/2014/main" id="{DE7854D5-D866-1643-A06A-B21A5B64C045}"/>
                </a:ext>
              </a:extLst>
            </p:cNvPr>
            <p:cNvSpPr txBox="1"/>
            <p:nvPr/>
          </p:nvSpPr>
          <p:spPr>
            <a:xfrm>
              <a:off x="9724309" y="5554283"/>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2x</a:t>
              </a:r>
            </a:p>
          </p:txBody>
        </p:sp>
        <p:cxnSp>
          <p:nvCxnSpPr>
            <p:cNvPr id="11" name="Straight Connector 16">
              <a:extLst>
                <a:ext uri="{FF2B5EF4-FFF2-40B4-BE49-F238E27FC236}">
                  <a16:creationId xmlns:a16="http://schemas.microsoft.com/office/drawing/2014/main" id="{5AE8BB5F-3709-CD88-B8A7-C0AE59699B32}"/>
                </a:ext>
              </a:extLst>
            </p:cNvPr>
            <p:cNvCxnSpPr>
              <a:cxnSpLocks/>
            </p:cNvCxnSpPr>
            <p:nvPr/>
          </p:nvCxnSpPr>
          <p:spPr>
            <a:xfrm>
              <a:off x="3540405" y="4243855"/>
              <a:ext cx="6239692" cy="1299354"/>
            </a:xfrm>
            <a:prstGeom prst="line">
              <a:avLst/>
            </a:prstGeom>
            <a:noFill/>
            <a:ln w="25400" cap="flat" cmpd="sng" algn="ctr">
              <a:solidFill>
                <a:srgbClr val="4472C4"/>
              </a:solidFill>
              <a:prstDash val="solid"/>
              <a:miter lim="800000"/>
            </a:ln>
            <a:effectLst/>
          </p:spPr>
        </p:cxnSp>
        <p:sp>
          <p:nvSpPr>
            <p:cNvPr id="12" name="TextBox 19">
              <a:extLst>
                <a:ext uri="{FF2B5EF4-FFF2-40B4-BE49-F238E27FC236}">
                  <a16:creationId xmlns:a16="http://schemas.microsoft.com/office/drawing/2014/main" id="{B00BF040-4865-09D8-1432-35ACECA776BB}"/>
                </a:ext>
              </a:extLst>
            </p:cNvPr>
            <p:cNvSpPr txBox="1"/>
            <p:nvPr/>
          </p:nvSpPr>
          <p:spPr>
            <a:xfrm>
              <a:off x="9726651" y="5344595"/>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3</a:t>
              </a:r>
              <a:r>
                <a:rPr lang="en-US" kern="0" noProof="0" dirty="0">
                  <a:solidFill>
                    <a:prstClr val="black"/>
                  </a:solidFill>
                  <a:latin typeface="Aptos" panose="020B0004020202020204" pitchFamily="34" charset="0"/>
                </a:rPr>
                <a:t>x</a:t>
              </a:r>
              <a:endParaRPr kumimoji="0" lang="en-US" sz="1800" b="0" i="0" u="none" strike="noStrike" kern="0" cap="none" spc="0" normalizeH="0" baseline="0" noProof="0" dirty="0">
                <a:ln>
                  <a:noFill/>
                </a:ln>
                <a:solidFill>
                  <a:prstClr val="black"/>
                </a:solidFill>
                <a:effectLst/>
                <a:uLnTx/>
                <a:uFillTx/>
              </a:endParaRPr>
            </a:p>
          </p:txBody>
        </p:sp>
        <p:cxnSp>
          <p:nvCxnSpPr>
            <p:cNvPr id="13" name="Straight Connector 22">
              <a:extLst>
                <a:ext uri="{FF2B5EF4-FFF2-40B4-BE49-F238E27FC236}">
                  <a16:creationId xmlns:a16="http://schemas.microsoft.com/office/drawing/2014/main" id="{516002D7-65FF-FB8E-7677-CF1C39473F89}"/>
                </a:ext>
              </a:extLst>
            </p:cNvPr>
            <p:cNvCxnSpPr>
              <a:cxnSpLocks/>
            </p:cNvCxnSpPr>
            <p:nvPr/>
          </p:nvCxnSpPr>
          <p:spPr>
            <a:xfrm>
              <a:off x="3650827" y="3641484"/>
              <a:ext cx="6116792" cy="1691572"/>
            </a:xfrm>
            <a:prstGeom prst="line">
              <a:avLst/>
            </a:prstGeom>
            <a:noFill/>
            <a:ln w="25400" cap="flat" cmpd="sng" algn="ctr">
              <a:solidFill>
                <a:srgbClr val="4472C4"/>
              </a:solidFill>
              <a:prstDash val="solid"/>
              <a:miter lim="800000"/>
            </a:ln>
            <a:effectLst/>
          </p:spPr>
        </p:cxnSp>
        <p:sp>
          <p:nvSpPr>
            <p:cNvPr id="14" name="TextBox 26">
              <a:extLst>
                <a:ext uri="{FF2B5EF4-FFF2-40B4-BE49-F238E27FC236}">
                  <a16:creationId xmlns:a16="http://schemas.microsoft.com/office/drawing/2014/main" id="{0CE33BF1-EBA8-072E-FD02-66D507B5277F}"/>
                </a:ext>
              </a:extLst>
            </p:cNvPr>
            <p:cNvSpPr txBox="1"/>
            <p:nvPr/>
          </p:nvSpPr>
          <p:spPr>
            <a:xfrm>
              <a:off x="9709233" y="5116556"/>
              <a:ext cx="462990" cy="4165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4x</a:t>
              </a:r>
            </a:p>
          </p:txBody>
        </p:sp>
      </p:grpSp>
      <p:sp>
        <p:nvSpPr>
          <p:cNvPr id="15" name="Freeform: Shape 27">
            <a:extLst>
              <a:ext uri="{FF2B5EF4-FFF2-40B4-BE49-F238E27FC236}">
                <a16:creationId xmlns:a16="http://schemas.microsoft.com/office/drawing/2014/main" id="{28BC92B7-0F7D-B151-0171-0C3C52561DA3}"/>
              </a:ext>
            </a:extLst>
          </p:cNvPr>
          <p:cNvSpPr/>
          <p:nvPr/>
        </p:nvSpPr>
        <p:spPr>
          <a:xfrm>
            <a:off x="3957818" y="4067920"/>
            <a:ext cx="5337859" cy="316550"/>
          </a:xfrm>
          <a:custGeom>
            <a:avLst/>
            <a:gdLst>
              <a:gd name="connsiteX0" fmla="*/ 0 w 6017623"/>
              <a:gd name="connsiteY0" fmla="*/ 0 h 357051"/>
              <a:gd name="connsiteX1" fmla="*/ 2638697 w 6017623"/>
              <a:gd name="connsiteY1" fmla="*/ 182880 h 357051"/>
              <a:gd name="connsiteX2" fmla="*/ 4937760 w 6017623"/>
              <a:gd name="connsiteY2" fmla="*/ 313508 h 357051"/>
              <a:gd name="connsiteX3" fmla="*/ 6017623 w 6017623"/>
              <a:gd name="connsiteY3" fmla="*/ 357051 h 357051"/>
              <a:gd name="connsiteX0" fmla="*/ 0 w 6017623"/>
              <a:gd name="connsiteY0" fmla="*/ 0 h 357051"/>
              <a:gd name="connsiteX1" fmla="*/ 2629989 w 6017623"/>
              <a:gd name="connsiteY1" fmla="*/ 200297 h 357051"/>
              <a:gd name="connsiteX2" fmla="*/ 4937760 w 6017623"/>
              <a:gd name="connsiteY2" fmla="*/ 313508 h 357051"/>
              <a:gd name="connsiteX3" fmla="*/ 6017623 w 6017623"/>
              <a:gd name="connsiteY3" fmla="*/ 357051 h 357051"/>
            </a:gdLst>
            <a:ahLst/>
            <a:cxnLst>
              <a:cxn ang="0">
                <a:pos x="connsiteX0" y="connsiteY0"/>
              </a:cxn>
              <a:cxn ang="0">
                <a:pos x="connsiteX1" y="connsiteY1"/>
              </a:cxn>
              <a:cxn ang="0">
                <a:pos x="connsiteX2" y="connsiteY2"/>
              </a:cxn>
              <a:cxn ang="0">
                <a:pos x="connsiteX3" y="connsiteY3"/>
              </a:cxn>
            </a:cxnLst>
            <a:rect l="l" t="t" r="r" b="b"/>
            <a:pathLst>
              <a:path w="6017623" h="357051">
                <a:moveTo>
                  <a:pt x="0" y="0"/>
                </a:moveTo>
                <a:lnTo>
                  <a:pt x="2629989" y="200297"/>
                </a:lnTo>
                <a:lnTo>
                  <a:pt x="4937760" y="313508"/>
                </a:lnTo>
                <a:cubicBezTo>
                  <a:pt x="5500914" y="342536"/>
                  <a:pt x="5759268" y="349793"/>
                  <a:pt x="6017623" y="357051"/>
                </a:cubicBez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6" name="Gruppo 2">
            <a:extLst>
              <a:ext uri="{FF2B5EF4-FFF2-40B4-BE49-F238E27FC236}">
                <a16:creationId xmlns:a16="http://schemas.microsoft.com/office/drawing/2014/main" id="{0234FE5F-8179-1493-7D40-02E53D01440F}"/>
              </a:ext>
            </a:extLst>
          </p:cNvPr>
          <p:cNvGrpSpPr/>
          <p:nvPr/>
        </p:nvGrpSpPr>
        <p:grpSpPr>
          <a:xfrm>
            <a:off x="3463429" y="1339048"/>
            <a:ext cx="6539313" cy="1371160"/>
            <a:chOff x="3068793" y="1750895"/>
            <a:chExt cx="6539313" cy="1371160"/>
          </a:xfrm>
        </p:grpSpPr>
        <p:sp>
          <p:nvSpPr>
            <p:cNvPr id="17" name="Freeform: Shape 30">
              <a:extLst>
                <a:ext uri="{FF2B5EF4-FFF2-40B4-BE49-F238E27FC236}">
                  <a16:creationId xmlns:a16="http://schemas.microsoft.com/office/drawing/2014/main" id="{9857552C-7CB7-8A37-8209-97941B584FF2}"/>
                </a:ext>
              </a:extLst>
            </p:cNvPr>
            <p:cNvSpPr/>
            <p:nvPr/>
          </p:nvSpPr>
          <p:spPr>
            <a:xfrm>
              <a:off x="3354612" y="2619069"/>
              <a:ext cx="5337859" cy="355154"/>
            </a:xfrm>
            <a:custGeom>
              <a:avLst/>
              <a:gdLst>
                <a:gd name="connsiteX0" fmla="*/ 0 w 6017623"/>
                <a:gd name="connsiteY0" fmla="*/ 0 h 400594"/>
                <a:gd name="connsiteX1" fmla="*/ 1933303 w 6017623"/>
                <a:gd name="connsiteY1" fmla="*/ 174171 h 400594"/>
                <a:gd name="connsiteX2" fmla="*/ 3683726 w 6017623"/>
                <a:gd name="connsiteY2" fmla="*/ 304800 h 400594"/>
                <a:gd name="connsiteX3" fmla="*/ 5094514 w 6017623"/>
                <a:gd name="connsiteY3" fmla="*/ 374468 h 400594"/>
                <a:gd name="connsiteX4" fmla="*/ 6017623 w 6017623"/>
                <a:gd name="connsiteY4" fmla="*/ 400594 h 40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623" h="400594">
                  <a:moveTo>
                    <a:pt x="0" y="0"/>
                  </a:moveTo>
                  <a:lnTo>
                    <a:pt x="1933303" y="174171"/>
                  </a:lnTo>
                  <a:lnTo>
                    <a:pt x="3683726" y="304800"/>
                  </a:lnTo>
                  <a:cubicBezTo>
                    <a:pt x="4210595" y="338183"/>
                    <a:pt x="4705531" y="358502"/>
                    <a:pt x="5094514" y="374468"/>
                  </a:cubicBezTo>
                  <a:cubicBezTo>
                    <a:pt x="5483497" y="390434"/>
                    <a:pt x="5750560" y="395514"/>
                    <a:pt x="6017623" y="400594"/>
                  </a:cubicBez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31">
              <a:extLst>
                <a:ext uri="{FF2B5EF4-FFF2-40B4-BE49-F238E27FC236}">
                  <a16:creationId xmlns:a16="http://schemas.microsoft.com/office/drawing/2014/main" id="{45635FF5-1132-8B03-4B87-6CD689F9BA68}"/>
                </a:ext>
              </a:extLst>
            </p:cNvPr>
            <p:cNvSpPr/>
            <p:nvPr/>
          </p:nvSpPr>
          <p:spPr>
            <a:xfrm>
              <a:off x="3068793" y="1808391"/>
              <a:ext cx="5446006" cy="169856"/>
            </a:xfrm>
            <a:custGeom>
              <a:avLst/>
              <a:gdLst>
                <a:gd name="connsiteX0" fmla="*/ 0 w 6139543"/>
                <a:gd name="connsiteY0" fmla="*/ 0 h 191588"/>
                <a:gd name="connsiteX1" fmla="*/ 1288868 w 6139543"/>
                <a:gd name="connsiteY1" fmla="*/ 69668 h 191588"/>
                <a:gd name="connsiteX2" fmla="*/ 2987040 w 6139543"/>
                <a:gd name="connsiteY2" fmla="*/ 130628 h 191588"/>
                <a:gd name="connsiteX3" fmla="*/ 4450080 w 6139543"/>
                <a:gd name="connsiteY3" fmla="*/ 165463 h 191588"/>
                <a:gd name="connsiteX4" fmla="*/ 6139543 w 6139543"/>
                <a:gd name="connsiteY4" fmla="*/ 191588 h 191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9543" h="191588">
                  <a:moveTo>
                    <a:pt x="0" y="0"/>
                  </a:moveTo>
                  <a:lnTo>
                    <a:pt x="1288868" y="69668"/>
                  </a:lnTo>
                  <a:lnTo>
                    <a:pt x="2987040" y="130628"/>
                  </a:lnTo>
                  <a:lnTo>
                    <a:pt x="4450080" y="165463"/>
                  </a:lnTo>
                  <a:lnTo>
                    <a:pt x="6139543" y="191588"/>
                  </a:lnTo>
                </a:path>
              </a:pathLst>
            </a:custGeom>
            <a:noFill/>
            <a:ln w="254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38">
              <a:extLst>
                <a:ext uri="{FF2B5EF4-FFF2-40B4-BE49-F238E27FC236}">
                  <a16:creationId xmlns:a16="http://schemas.microsoft.com/office/drawing/2014/main" id="{0377B97E-819E-D626-F217-41A123EAB16D}"/>
                </a:ext>
              </a:extLst>
            </p:cNvPr>
            <p:cNvSpPr txBox="1"/>
            <p:nvPr/>
          </p:nvSpPr>
          <p:spPr>
            <a:xfrm>
              <a:off x="8692471" y="2752723"/>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2</a:t>
              </a:r>
            </a:p>
          </p:txBody>
        </p:sp>
        <p:sp>
          <p:nvSpPr>
            <p:cNvPr id="20" name="TextBox 39">
              <a:extLst>
                <a:ext uri="{FF2B5EF4-FFF2-40B4-BE49-F238E27FC236}">
                  <a16:creationId xmlns:a16="http://schemas.microsoft.com/office/drawing/2014/main" id="{B4BB29D8-0F4E-56AA-DE20-D26E718E448D}"/>
                </a:ext>
              </a:extLst>
            </p:cNvPr>
            <p:cNvSpPr txBox="1"/>
            <p:nvPr/>
          </p:nvSpPr>
          <p:spPr>
            <a:xfrm>
              <a:off x="8557182" y="1750895"/>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3</a:t>
              </a:r>
            </a:p>
          </p:txBody>
        </p:sp>
      </p:grpSp>
      <p:sp>
        <p:nvSpPr>
          <p:cNvPr id="21" name="TextBox 37">
            <a:extLst>
              <a:ext uri="{FF2B5EF4-FFF2-40B4-BE49-F238E27FC236}">
                <a16:creationId xmlns:a16="http://schemas.microsoft.com/office/drawing/2014/main" id="{ACD3CD47-0C29-CD3C-1B29-AF132BB28B26}"/>
              </a:ext>
            </a:extLst>
          </p:cNvPr>
          <p:cNvSpPr txBox="1"/>
          <p:nvPr/>
        </p:nvSpPr>
        <p:spPr>
          <a:xfrm>
            <a:off x="9326268" y="4186589"/>
            <a:ext cx="9156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ptos" panose="020B0004020202020204" pitchFamily="34" charset="0"/>
              </a:rPr>
              <a:t>Mode 1</a:t>
            </a:r>
          </a:p>
        </p:txBody>
      </p:sp>
      <p:sp>
        <p:nvSpPr>
          <p:cNvPr id="22" name="Slide Number Placeholder 21">
            <a:extLst>
              <a:ext uri="{FF2B5EF4-FFF2-40B4-BE49-F238E27FC236}">
                <a16:creationId xmlns:a16="http://schemas.microsoft.com/office/drawing/2014/main" id="{C36560D1-47AB-BD81-2061-AE4329A0C7A4}"/>
              </a:ext>
            </a:extLst>
          </p:cNvPr>
          <p:cNvSpPr>
            <a:spLocks noGrp="1"/>
          </p:cNvSpPr>
          <p:nvPr>
            <p:ph type="sldNum" sz="quarter" idx="14"/>
          </p:nvPr>
        </p:nvSpPr>
        <p:spPr/>
        <p:txBody>
          <a:bodyPr/>
          <a:lstStyle/>
          <a:p>
            <a:fld id="{0EEBFCD7-29E6-4DFE-8E20-64791BD90B44}" type="slidenum">
              <a:rPr lang="en-US" noProof="0" smtClean="0"/>
              <a:pPr/>
              <a:t>4</a:t>
            </a:fld>
            <a:endParaRPr lang="en-US" noProof="0" dirty="0"/>
          </a:p>
        </p:txBody>
      </p:sp>
    </p:spTree>
    <p:extLst>
      <p:ext uri="{BB962C8B-B14F-4D97-AF65-F5344CB8AC3E}">
        <p14:creationId xmlns:p14="http://schemas.microsoft.com/office/powerpoint/2010/main" val="39523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F61E0-951F-43D8-80EC-5B67F7887DAB}"/>
              </a:ext>
            </a:extLst>
          </p:cNvPr>
          <p:cNvSpPr>
            <a:spLocks noGrp="1"/>
          </p:cNvSpPr>
          <p:nvPr>
            <p:ph type="body" sz="quarter" idx="10"/>
          </p:nvPr>
        </p:nvSpPr>
        <p:spPr/>
        <p:txBody>
          <a:bodyPr/>
          <a:lstStyle/>
          <a:p>
            <a:r>
              <a:rPr lang="en-US" noProof="0" dirty="0"/>
              <a:t>Resonance Crossing </a:t>
            </a:r>
          </a:p>
        </p:txBody>
      </p:sp>
      <p:sp>
        <p:nvSpPr>
          <p:cNvPr id="3" name="Text Placeholder 2">
            <a:extLst>
              <a:ext uri="{FF2B5EF4-FFF2-40B4-BE49-F238E27FC236}">
                <a16:creationId xmlns:a16="http://schemas.microsoft.com/office/drawing/2014/main" id="{68073535-4344-4D65-0193-C8893E83805C}"/>
              </a:ext>
            </a:extLst>
          </p:cNvPr>
          <p:cNvSpPr>
            <a:spLocks noGrp="1"/>
          </p:cNvSpPr>
          <p:nvPr>
            <p:ph type="body" sz="quarter" idx="11"/>
          </p:nvPr>
        </p:nvSpPr>
        <p:spPr/>
        <p:txBody>
          <a:bodyPr>
            <a:normAutofit lnSpcReduction="10000"/>
          </a:bodyPr>
          <a:lstStyle/>
          <a:p>
            <a:endParaRPr lang="en-US" noProof="0" dirty="0"/>
          </a:p>
        </p:txBody>
      </p:sp>
      <p:pic>
        <p:nvPicPr>
          <p:cNvPr id="4" name="Picture 3" descr="Chart&#10;&#10;Description automatically generated">
            <a:extLst>
              <a:ext uri="{FF2B5EF4-FFF2-40B4-BE49-F238E27FC236}">
                <a16:creationId xmlns:a16="http://schemas.microsoft.com/office/drawing/2014/main" id="{439C6A87-19D9-F209-4C39-5886CF329B37}"/>
              </a:ext>
            </a:extLst>
          </p:cNvPr>
          <p:cNvPicPr>
            <a:picLocks noChangeAspect="1"/>
          </p:cNvPicPr>
          <p:nvPr/>
        </p:nvPicPr>
        <p:blipFill rotWithShape="1">
          <a:blip r:embed="rId2">
            <a:extLst>
              <a:ext uri="{28A0092B-C50C-407E-A947-70E740481C1C}">
                <a14:useLocalDpi xmlns:a14="http://schemas.microsoft.com/office/drawing/2010/main" val="0"/>
              </a:ext>
            </a:extLst>
          </a:blip>
          <a:srcRect l="4851"/>
          <a:stretch/>
        </p:blipFill>
        <p:spPr>
          <a:xfrm>
            <a:off x="2351747" y="1065797"/>
            <a:ext cx="5138030" cy="4051543"/>
          </a:xfrm>
          <a:prstGeom prst="rect">
            <a:avLst/>
          </a:prstGeom>
        </p:spPr>
      </p:pic>
      <p:pic>
        <p:nvPicPr>
          <p:cNvPr id="5" name="Picture 4" descr="Chart, line chart&#10;&#10;Description automatically generated">
            <a:extLst>
              <a:ext uri="{FF2B5EF4-FFF2-40B4-BE49-F238E27FC236}">
                <a16:creationId xmlns:a16="http://schemas.microsoft.com/office/drawing/2014/main" id="{E1D4E41F-8E52-20BA-A4EC-939FA6BA85EE}"/>
              </a:ext>
            </a:extLst>
          </p:cNvPr>
          <p:cNvPicPr>
            <a:picLocks noChangeAspect="1"/>
          </p:cNvPicPr>
          <p:nvPr/>
        </p:nvPicPr>
        <p:blipFill rotWithShape="1">
          <a:blip r:embed="rId3">
            <a:extLst>
              <a:ext uri="{28A0092B-C50C-407E-A947-70E740481C1C}">
                <a14:useLocalDpi xmlns:a14="http://schemas.microsoft.com/office/drawing/2010/main" val="0"/>
              </a:ext>
            </a:extLst>
          </a:blip>
          <a:srcRect l="3674"/>
          <a:stretch/>
        </p:blipFill>
        <p:spPr>
          <a:xfrm>
            <a:off x="7053970" y="2855968"/>
            <a:ext cx="4901330" cy="3817665"/>
          </a:xfrm>
          <a:prstGeom prst="rect">
            <a:avLst/>
          </a:prstGeom>
          <a:ln>
            <a:solidFill>
              <a:schemeClr val="accent2">
                <a:lumMod val="75000"/>
              </a:schemeClr>
            </a:solidFill>
          </a:ln>
        </p:spPr>
      </p:pic>
      <p:sp>
        <p:nvSpPr>
          <p:cNvPr id="7" name="Rectangle 6">
            <a:extLst>
              <a:ext uri="{FF2B5EF4-FFF2-40B4-BE49-F238E27FC236}">
                <a16:creationId xmlns:a16="http://schemas.microsoft.com/office/drawing/2014/main" id="{FC99E925-46B6-3D3D-98CD-0AF90A20F755}"/>
              </a:ext>
            </a:extLst>
          </p:cNvPr>
          <p:cNvSpPr/>
          <p:nvPr/>
        </p:nvSpPr>
        <p:spPr>
          <a:xfrm>
            <a:off x="4817622" y="3562621"/>
            <a:ext cx="904009" cy="28055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8" name="Straight Connector 7">
            <a:extLst>
              <a:ext uri="{FF2B5EF4-FFF2-40B4-BE49-F238E27FC236}">
                <a16:creationId xmlns:a16="http://schemas.microsoft.com/office/drawing/2014/main" id="{38736E29-4AF5-CBC8-6485-BE9E8A217EE0}"/>
              </a:ext>
            </a:extLst>
          </p:cNvPr>
          <p:cNvCxnSpPr>
            <a:cxnSpLocks/>
            <a:stCxn id="7" idx="3"/>
            <a:endCxn id="5" idx="1"/>
          </p:cNvCxnSpPr>
          <p:nvPr/>
        </p:nvCxnSpPr>
        <p:spPr>
          <a:xfrm>
            <a:off x="5721631" y="3702898"/>
            <a:ext cx="1332339" cy="106190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15" descr="Chart, line chart&#10;&#10;Description automatically generated">
            <a:extLst>
              <a:ext uri="{FF2B5EF4-FFF2-40B4-BE49-F238E27FC236}">
                <a16:creationId xmlns:a16="http://schemas.microsoft.com/office/drawing/2014/main" id="{419E0D81-5782-6E7B-9708-E9B79ED69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004" y="98184"/>
            <a:ext cx="4901330" cy="2464190"/>
          </a:xfrm>
          <a:prstGeom prst="rect">
            <a:avLst/>
          </a:prstGeom>
          <a:ln w="12700">
            <a:solidFill>
              <a:schemeClr val="accent1"/>
            </a:solidFill>
          </a:ln>
        </p:spPr>
      </p:pic>
      <p:sp>
        <p:nvSpPr>
          <p:cNvPr id="12" name="Rectangle 18">
            <a:extLst>
              <a:ext uri="{FF2B5EF4-FFF2-40B4-BE49-F238E27FC236}">
                <a16:creationId xmlns:a16="http://schemas.microsoft.com/office/drawing/2014/main" id="{A11C61A2-C8B4-881F-08BF-5AAFC8A0A5DC}"/>
              </a:ext>
            </a:extLst>
          </p:cNvPr>
          <p:cNvSpPr/>
          <p:nvPr/>
        </p:nvSpPr>
        <p:spPr>
          <a:xfrm>
            <a:off x="2781701" y="3412624"/>
            <a:ext cx="4186989" cy="523732"/>
          </a:xfrm>
          <a:prstGeom prst="rect">
            <a:avLst/>
          </a:pr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Rettangolo 4">
            <a:extLst>
              <a:ext uri="{FF2B5EF4-FFF2-40B4-BE49-F238E27FC236}">
                <a16:creationId xmlns:a16="http://schemas.microsoft.com/office/drawing/2014/main" id="{ED6AE9EC-6662-51E4-42D5-3BE501AB3AC1}"/>
              </a:ext>
            </a:extLst>
          </p:cNvPr>
          <p:cNvSpPr/>
          <p:nvPr/>
        </p:nvSpPr>
        <p:spPr>
          <a:xfrm>
            <a:off x="9622985" y="273222"/>
            <a:ext cx="623843" cy="1959839"/>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1" name="Picture 15" descr="Chart, line chart&#10;&#10;Description automatically generated">
            <a:extLst>
              <a:ext uri="{FF2B5EF4-FFF2-40B4-BE49-F238E27FC236}">
                <a16:creationId xmlns:a16="http://schemas.microsoft.com/office/drawing/2014/main" id="{7F7A645D-4A44-584C-6F0F-16DAE26C267C}"/>
              </a:ext>
            </a:extLst>
          </p:cNvPr>
          <p:cNvPicPr>
            <a:picLocks noChangeAspect="1"/>
          </p:cNvPicPr>
          <p:nvPr/>
        </p:nvPicPr>
        <p:blipFill rotWithShape="1">
          <a:blip r:embed="rId4">
            <a:extLst>
              <a:ext uri="{28A0092B-C50C-407E-A947-70E740481C1C}">
                <a14:useLocalDpi xmlns:a14="http://schemas.microsoft.com/office/drawing/2010/main" val="0"/>
              </a:ext>
            </a:extLst>
          </a:blip>
          <a:srcRect l="51795" t="17596" r="32173" b="17256"/>
          <a:stretch/>
        </p:blipFill>
        <p:spPr>
          <a:xfrm>
            <a:off x="8576768" y="74807"/>
            <a:ext cx="2092433" cy="2691684"/>
          </a:xfrm>
          <a:prstGeom prst="rect">
            <a:avLst/>
          </a:prstGeom>
          <a:ln w="12700">
            <a:solidFill>
              <a:srgbClr val="C00000"/>
            </a:solidFill>
          </a:ln>
        </p:spPr>
      </p:pic>
      <p:sp>
        <p:nvSpPr>
          <p:cNvPr id="24" name="Slide Number Placeholder 23">
            <a:extLst>
              <a:ext uri="{FF2B5EF4-FFF2-40B4-BE49-F238E27FC236}">
                <a16:creationId xmlns:a16="http://schemas.microsoft.com/office/drawing/2014/main" id="{8DB33580-3909-F544-CC78-6A873ADFB51D}"/>
              </a:ext>
            </a:extLst>
          </p:cNvPr>
          <p:cNvSpPr>
            <a:spLocks noGrp="1"/>
          </p:cNvSpPr>
          <p:nvPr>
            <p:ph type="sldNum" sz="quarter" idx="14"/>
          </p:nvPr>
        </p:nvSpPr>
        <p:spPr/>
        <p:txBody>
          <a:bodyPr/>
          <a:lstStyle/>
          <a:p>
            <a:fld id="{0EEBFCD7-29E6-4DFE-8E20-64791BD90B44}" type="slidenum">
              <a:rPr lang="en-US" noProof="0" smtClean="0"/>
              <a:pPr/>
              <a:t>5</a:t>
            </a:fld>
            <a:endParaRPr lang="en-US" noProof="0" dirty="0"/>
          </a:p>
        </p:txBody>
      </p:sp>
      <p:cxnSp>
        <p:nvCxnSpPr>
          <p:cNvPr id="25" name="Connettore diritto 48">
            <a:extLst>
              <a:ext uri="{FF2B5EF4-FFF2-40B4-BE49-F238E27FC236}">
                <a16:creationId xmlns:a16="http://schemas.microsoft.com/office/drawing/2014/main" id="{007A49AB-193D-10B6-8414-AE8993F958E3}"/>
              </a:ext>
            </a:extLst>
          </p:cNvPr>
          <p:cNvCxnSpPr>
            <a:cxnSpLocks/>
            <a:stCxn id="12" idx="0"/>
            <a:endCxn id="9" idx="1"/>
          </p:cNvCxnSpPr>
          <p:nvPr/>
        </p:nvCxnSpPr>
        <p:spPr>
          <a:xfrm flipV="1">
            <a:off x="4875196" y="1330279"/>
            <a:ext cx="2180808" cy="208234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4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F280BA-E0E1-D26D-EBEE-880D9621FBBC}"/>
              </a:ext>
            </a:extLst>
          </p:cNvPr>
          <p:cNvSpPr>
            <a:spLocks noGrp="1"/>
          </p:cNvSpPr>
          <p:nvPr>
            <p:ph type="body" sz="quarter" idx="10"/>
          </p:nvPr>
        </p:nvSpPr>
        <p:spPr/>
        <p:txBody>
          <a:bodyPr/>
          <a:lstStyle/>
          <a:p>
            <a:r>
              <a:rPr lang="en-US" noProof="0" dirty="0"/>
              <a:t>Experimental set up </a:t>
            </a:r>
          </a:p>
        </p:txBody>
      </p:sp>
      <p:sp>
        <p:nvSpPr>
          <p:cNvPr id="3" name="Text Placeholder 2">
            <a:extLst>
              <a:ext uri="{FF2B5EF4-FFF2-40B4-BE49-F238E27FC236}">
                <a16:creationId xmlns:a16="http://schemas.microsoft.com/office/drawing/2014/main" id="{F53F2D49-1F09-09A3-54B7-B7AD890E3C76}"/>
              </a:ext>
            </a:extLst>
          </p:cNvPr>
          <p:cNvSpPr>
            <a:spLocks noGrp="1"/>
          </p:cNvSpPr>
          <p:nvPr>
            <p:ph type="body" sz="quarter" idx="11"/>
          </p:nvPr>
        </p:nvSpPr>
        <p:spPr/>
        <p:txBody>
          <a:bodyPr>
            <a:normAutofit lnSpcReduction="10000"/>
          </a:bodyPr>
          <a:lstStyle/>
          <a:p>
            <a:r>
              <a:rPr lang="en-US" noProof="0" dirty="0"/>
              <a:t>Set up</a:t>
            </a:r>
          </a:p>
        </p:txBody>
      </p:sp>
      <p:sp>
        <p:nvSpPr>
          <p:cNvPr id="4" name="Slide Number Placeholder 3">
            <a:extLst>
              <a:ext uri="{FF2B5EF4-FFF2-40B4-BE49-F238E27FC236}">
                <a16:creationId xmlns:a16="http://schemas.microsoft.com/office/drawing/2014/main" id="{0805FBF9-4A07-279A-AAC4-1125FB6CA896}"/>
              </a:ext>
            </a:extLst>
          </p:cNvPr>
          <p:cNvSpPr>
            <a:spLocks noGrp="1"/>
          </p:cNvSpPr>
          <p:nvPr>
            <p:ph type="sldNum" sz="quarter" idx="14"/>
          </p:nvPr>
        </p:nvSpPr>
        <p:spPr/>
        <p:txBody>
          <a:bodyPr/>
          <a:lstStyle/>
          <a:p>
            <a:fld id="{0EEBFCD7-29E6-4DFE-8E20-64791BD90B44}" type="slidenum">
              <a:rPr lang="en-US" noProof="0" smtClean="0"/>
              <a:pPr/>
              <a:t>6</a:t>
            </a:fld>
            <a:endParaRPr lang="en-US" noProof="0" dirty="0"/>
          </a:p>
        </p:txBody>
      </p:sp>
      <p:pic>
        <p:nvPicPr>
          <p:cNvPr id="6" name="Picture 5" descr="A machine in a room&#10;&#10;Description automatically generated">
            <a:extLst>
              <a:ext uri="{FF2B5EF4-FFF2-40B4-BE49-F238E27FC236}">
                <a16:creationId xmlns:a16="http://schemas.microsoft.com/office/drawing/2014/main" id="{CC265111-A928-4474-8A1B-7E8D577F5F37}"/>
              </a:ext>
            </a:extLst>
          </p:cNvPr>
          <p:cNvPicPr>
            <a:picLocks noChangeAspect="1"/>
          </p:cNvPicPr>
          <p:nvPr/>
        </p:nvPicPr>
        <p:blipFill>
          <a:blip r:embed="rId3">
            <a:extLst>
              <a:ext uri="{28A0092B-C50C-407E-A947-70E740481C1C}">
                <a14:useLocalDpi xmlns:a14="http://schemas.microsoft.com/office/drawing/2010/main" val="0"/>
              </a:ext>
            </a:extLst>
          </a:blip>
          <a:srcRect t="16588" r="18189" b="12175"/>
          <a:stretch/>
        </p:blipFill>
        <p:spPr>
          <a:xfrm>
            <a:off x="6285140" y="0"/>
            <a:ext cx="5906860" cy="6858000"/>
          </a:xfrm>
          <a:prstGeom prst="rect">
            <a:avLst/>
          </a:prstGeom>
        </p:spPr>
      </p:pic>
    </p:spTree>
    <p:extLst>
      <p:ext uri="{BB962C8B-B14F-4D97-AF65-F5344CB8AC3E}">
        <p14:creationId xmlns:p14="http://schemas.microsoft.com/office/powerpoint/2010/main" val="232637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7F58B2-3292-F09B-AE69-DB5412125750}"/>
              </a:ext>
            </a:extLst>
          </p:cNvPr>
          <p:cNvSpPr>
            <a:spLocks noGrp="1"/>
          </p:cNvSpPr>
          <p:nvPr>
            <p:ph type="body" sz="quarter" idx="10"/>
          </p:nvPr>
        </p:nvSpPr>
        <p:spPr/>
        <p:txBody>
          <a:bodyPr/>
          <a:lstStyle/>
          <a:p>
            <a:r>
              <a:rPr lang="en-US" dirty="0"/>
              <a:t>Experimental set up</a:t>
            </a:r>
          </a:p>
        </p:txBody>
      </p:sp>
      <p:sp>
        <p:nvSpPr>
          <p:cNvPr id="3" name="Text Placeholder 2">
            <a:extLst>
              <a:ext uri="{FF2B5EF4-FFF2-40B4-BE49-F238E27FC236}">
                <a16:creationId xmlns:a16="http://schemas.microsoft.com/office/drawing/2014/main" id="{153613CD-CA4F-DE07-6CED-90FB26BB6F16}"/>
              </a:ext>
            </a:extLst>
          </p:cNvPr>
          <p:cNvSpPr>
            <a:spLocks noGrp="1"/>
          </p:cNvSpPr>
          <p:nvPr>
            <p:ph type="body" sz="quarter" idx="11"/>
          </p:nvPr>
        </p:nvSpPr>
        <p:spPr/>
        <p:txBody>
          <a:bodyPr>
            <a:normAutofit lnSpcReduction="10000"/>
          </a:bodyPr>
          <a:lstStyle/>
          <a:p>
            <a:endParaRPr lang="en-US" dirty="0"/>
          </a:p>
        </p:txBody>
      </p:sp>
      <p:sp>
        <p:nvSpPr>
          <p:cNvPr id="4" name="Slide Number Placeholder 3">
            <a:extLst>
              <a:ext uri="{FF2B5EF4-FFF2-40B4-BE49-F238E27FC236}">
                <a16:creationId xmlns:a16="http://schemas.microsoft.com/office/drawing/2014/main" id="{7B1543B6-0E8F-00BF-42C9-EACBF54B73E6}"/>
              </a:ext>
            </a:extLst>
          </p:cNvPr>
          <p:cNvSpPr>
            <a:spLocks noGrp="1"/>
          </p:cNvSpPr>
          <p:nvPr>
            <p:ph type="sldNum" sz="quarter" idx="14"/>
          </p:nvPr>
        </p:nvSpPr>
        <p:spPr/>
        <p:txBody>
          <a:bodyPr/>
          <a:lstStyle/>
          <a:p>
            <a:fld id="{0EEBFCD7-29E6-4DFE-8E20-64791BD90B44}" type="slidenum">
              <a:rPr lang="it-IT" smtClean="0"/>
              <a:pPr/>
              <a:t>7</a:t>
            </a:fld>
            <a:endParaRPr lang="it-IT" dirty="0"/>
          </a:p>
        </p:txBody>
      </p:sp>
      <p:pic>
        <p:nvPicPr>
          <p:cNvPr id="10" name="Picture 9" descr="A metal machine with blue wires&#10;&#10;Description automatically generated">
            <a:extLst>
              <a:ext uri="{FF2B5EF4-FFF2-40B4-BE49-F238E27FC236}">
                <a16:creationId xmlns:a16="http://schemas.microsoft.com/office/drawing/2014/main" id="{B8D4078B-364D-2B4E-91BF-35BA9B27F9DB}"/>
              </a:ext>
            </a:extLst>
          </p:cNvPr>
          <p:cNvPicPr>
            <a:picLocks noChangeAspect="1"/>
          </p:cNvPicPr>
          <p:nvPr/>
        </p:nvPicPr>
        <p:blipFill>
          <a:blip r:embed="rId3">
            <a:extLst>
              <a:ext uri="{28A0092B-C50C-407E-A947-70E740481C1C}">
                <a14:useLocalDpi xmlns:a14="http://schemas.microsoft.com/office/drawing/2010/main" val="0"/>
              </a:ext>
            </a:extLst>
          </a:blip>
          <a:srcRect l="18152"/>
          <a:stretch/>
        </p:blipFill>
        <p:spPr>
          <a:xfrm rot="16200000">
            <a:off x="4425576" y="-791897"/>
            <a:ext cx="5296801" cy="8628715"/>
          </a:xfrm>
          <a:prstGeom prst="rect">
            <a:avLst/>
          </a:prstGeom>
        </p:spPr>
      </p:pic>
      <p:sp>
        <p:nvSpPr>
          <p:cNvPr id="5" name="Flowchart: Connector 4">
            <a:extLst>
              <a:ext uri="{FF2B5EF4-FFF2-40B4-BE49-F238E27FC236}">
                <a16:creationId xmlns:a16="http://schemas.microsoft.com/office/drawing/2014/main" id="{24C116D3-1926-1455-277D-1FE37457694D}"/>
              </a:ext>
            </a:extLst>
          </p:cNvPr>
          <p:cNvSpPr/>
          <p:nvPr/>
        </p:nvSpPr>
        <p:spPr>
          <a:xfrm>
            <a:off x="5749342" y="3237722"/>
            <a:ext cx="417443" cy="365125"/>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3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C1DEA-7CD0-7CB2-34BD-96493C176A1A}"/>
              </a:ext>
            </a:extLst>
          </p:cNvPr>
          <p:cNvSpPr>
            <a:spLocks noGrp="1"/>
          </p:cNvSpPr>
          <p:nvPr>
            <p:ph type="body" sz="quarter" idx="10"/>
          </p:nvPr>
        </p:nvSpPr>
        <p:spPr/>
        <p:txBody>
          <a:bodyPr/>
          <a:lstStyle/>
          <a:p>
            <a:r>
              <a:rPr lang="en-US" noProof="0" dirty="0"/>
              <a:t>Experimental validation </a:t>
            </a:r>
          </a:p>
        </p:txBody>
      </p:sp>
      <p:sp>
        <p:nvSpPr>
          <p:cNvPr id="3" name="Text Placeholder 2">
            <a:extLst>
              <a:ext uri="{FF2B5EF4-FFF2-40B4-BE49-F238E27FC236}">
                <a16:creationId xmlns:a16="http://schemas.microsoft.com/office/drawing/2014/main" id="{CB5B02CB-CE76-38CE-E09E-7F2748827FD0}"/>
              </a:ext>
            </a:extLst>
          </p:cNvPr>
          <p:cNvSpPr>
            <a:spLocks noGrp="1"/>
          </p:cNvSpPr>
          <p:nvPr>
            <p:ph type="body" sz="quarter" idx="11"/>
          </p:nvPr>
        </p:nvSpPr>
        <p:spPr/>
        <p:txBody>
          <a:bodyPr>
            <a:normAutofit lnSpcReduction="10000"/>
          </a:bodyPr>
          <a:lstStyle/>
          <a:p>
            <a:r>
              <a:rPr lang="en-US" noProof="0" dirty="0"/>
              <a:t>Acquisition set up </a:t>
            </a:r>
          </a:p>
        </p:txBody>
      </p:sp>
      <p:sp>
        <p:nvSpPr>
          <p:cNvPr id="4" name="Slide Number Placeholder 3">
            <a:extLst>
              <a:ext uri="{FF2B5EF4-FFF2-40B4-BE49-F238E27FC236}">
                <a16:creationId xmlns:a16="http://schemas.microsoft.com/office/drawing/2014/main" id="{0F2717DD-9072-221E-FDC7-8C054FE04477}"/>
              </a:ext>
            </a:extLst>
          </p:cNvPr>
          <p:cNvSpPr>
            <a:spLocks noGrp="1"/>
          </p:cNvSpPr>
          <p:nvPr>
            <p:ph type="sldNum" sz="quarter" idx="14"/>
          </p:nvPr>
        </p:nvSpPr>
        <p:spPr/>
        <p:txBody>
          <a:bodyPr/>
          <a:lstStyle/>
          <a:p>
            <a:fld id="{0EEBFCD7-29E6-4DFE-8E20-64791BD90B44}" type="slidenum">
              <a:rPr lang="en-US" noProof="0" smtClean="0"/>
              <a:pPr/>
              <a:t>8</a:t>
            </a:fld>
            <a:endParaRPr lang="en-US" noProof="0" dirty="0"/>
          </a:p>
        </p:txBody>
      </p:sp>
      <p:pic>
        <p:nvPicPr>
          <p:cNvPr id="6" name="Picture 5" descr="A room with several machines&#10;&#10;Description automatically generated">
            <a:extLst>
              <a:ext uri="{FF2B5EF4-FFF2-40B4-BE49-F238E27FC236}">
                <a16:creationId xmlns:a16="http://schemas.microsoft.com/office/drawing/2014/main" id="{DEFAC190-8E79-3CA1-4589-F68188B67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875" y="0"/>
            <a:ext cx="5143499" cy="6858000"/>
          </a:xfrm>
          <a:prstGeom prst="rect">
            <a:avLst/>
          </a:prstGeom>
        </p:spPr>
      </p:pic>
    </p:spTree>
    <p:extLst>
      <p:ext uri="{BB962C8B-B14F-4D97-AF65-F5344CB8AC3E}">
        <p14:creationId xmlns:p14="http://schemas.microsoft.com/office/powerpoint/2010/main" val="271108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CDE83-C65A-BA80-CE34-CFB7D4BF6D04}"/>
              </a:ext>
            </a:extLst>
          </p:cNvPr>
          <p:cNvSpPr>
            <a:spLocks noGrp="1"/>
          </p:cNvSpPr>
          <p:nvPr>
            <p:ph type="body" sz="quarter" idx="10"/>
          </p:nvPr>
        </p:nvSpPr>
        <p:spPr/>
        <p:txBody>
          <a:bodyPr/>
          <a:lstStyle/>
          <a:p>
            <a:r>
              <a:rPr lang="en-US" noProof="0" dirty="0"/>
              <a:t>Experimental set up</a:t>
            </a:r>
          </a:p>
        </p:txBody>
      </p:sp>
      <p:sp>
        <p:nvSpPr>
          <p:cNvPr id="3" name="Text Placeholder 2">
            <a:extLst>
              <a:ext uri="{FF2B5EF4-FFF2-40B4-BE49-F238E27FC236}">
                <a16:creationId xmlns:a16="http://schemas.microsoft.com/office/drawing/2014/main" id="{1D835253-5C77-2EB6-13A3-B2D12A12B61B}"/>
              </a:ext>
            </a:extLst>
          </p:cNvPr>
          <p:cNvSpPr>
            <a:spLocks noGrp="1"/>
          </p:cNvSpPr>
          <p:nvPr>
            <p:ph type="body" sz="quarter" idx="11"/>
          </p:nvPr>
        </p:nvSpPr>
        <p:spPr/>
        <p:txBody>
          <a:bodyPr>
            <a:normAutofit lnSpcReduction="10000"/>
          </a:bodyPr>
          <a:lstStyle/>
          <a:p>
            <a:r>
              <a:rPr lang="en-US" noProof="0" dirty="0"/>
              <a:t>Acquisition set up</a:t>
            </a:r>
          </a:p>
        </p:txBody>
      </p:sp>
      <p:sp>
        <p:nvSpPr>
          <p:cNvPr id="4" name="Slide Number Placeholder 3">
            <a:extLst>
              <a:ext uri="{FF2B5EF4-FFF2-40B4-BE49-F238E27FC236}">
                <a16:creationId xmlns:a16="http://schemas.microsoft.com/office/drawing/2014/main" id="{84C9385E-A63A-D8ED-FABD-77CBC24192C2}"/>
              </a:ext>
            </a:extLst>
          </p:cNvPr>
          <p:cNvSpPr>
            <a:spLocks noGrp="1"/>
          </p:cNvSpPr>
          <p:nvPr>
            <p:ph type="sldNum" sz="quarter" idx="14"/>
          </p:nvPr>
        </p:nvSpPr>
        <p:spPr/>
        <p:txBody>
          <a:bodyPr/>
          <a:lstStyle/>
          <a:p>
            <a:fld id="{0EEBFCD7-29E6-4DFE-8E20-64791BD90B44}" type="slidenum">
              <a:rPr lang="en-US" noProof="0" smtClean="0"/>
              <a:pPr/>
              <a:t>9</a:t>
            </a:fld>
            <a:endParaRPr lang="en-US" noProof="0" dirty="0"/>
          </a:p>
        </p:txBody>
      </p:sp>
      <p:pic>
        <p:nvPicPr>
          <p:cNvPr id="14" name="Picture 13" descr="A machine with wires and metal objects&#10;&#10;Description automatically generated with medium confidence">
            <a:extLst>
              <a:ext uri="{FF2B5EF4-FFF2-40B4-BE49-F238E27FC236}">
                <a16:creationId xmlns:a16="http://schemas.microsoft.com/office/drawing/2014/main" id="{2B12D35A-A1B2-EC96-2449-37A1134ABE3C}"/>
              </a:ext>
            </a:extLst>
          </p:cNvPr>
          <p:cNvPicPr>
            <a:picLocks noChangeAspect="1"/>
          </p:cNvPicPr>
          <p:nvPr/>
        </p:nvPicPr>
        <p:blipFill>
          <a:blip r:embed="rId2">
            <a:extLst>
              <a:ext uri="{28A0092B-C50C-407E-A947-70E740481C1C}">
                <a14:useLocalDpi xmlns:a14="http://schemas.microsoft.com/office/drawing/2010/main" val="0"/>
              </a:ext>
            </a:extLst>
          </a:blip>
          <a:srcRect b="18152"/>
          <a:stretch/>
        </p:blipFill>
        <p:spPr>
          <a:xfrm>
            <a:off x="3066483" y="1077697"/>
            <a:ext cx="8628717" cy="5296804"/>
          </a:xfrm>
          <a:prstGeom prst="rect">
            <a:avLst/>
          </a:prstGeom>
        </p:spPr>
      </p:pic>
      <p:sp>
        <p:nvSpPr>
          <p:cNvPr id="7" name="Flowchart: Connector 6">
            <a:extLst>
              <a:ext uri="{FF2B5EF4-FFF2-40B4-BE49-F238E27FC236}">
                <a16:creationId xmlns:a16="http://schemas.microsoft.com/office/drawing/2014/main" id="{15D58748-F8FD-2467-59CB-F62CFF2D83D7}"/>
              </a:ext>
            </a:extLst>
          </p:cNvPr>
          <p:cNvSpPr/>
          <p:nvPr/>
        </p:nvSpPr>
        <p:spPr>
          <a:xfrm>
            <a:off x="8030818" y="3584368"/>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DFDDD8D5-04A8-3D83-BEA9-48D48DC53015}"/>
              </a:ext>
            </a:extLst>
          </p:cNvPr>
          <p:cNvSpPr/>
          <p:nvPr/>
        </p:nvSpPr>
        <p:spPr>
          <a:xfrm>
            <a:off x="6696290" y="5739994"/>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2DC1144E-3FF3-CFC8-F85A-FDFCE5B370A3}"/>
              </a:ext>
            </a:extLst>
          </p:cNvPr>
          <p:cNvSpPr/>
          <p:nvPr/>
        </p:nvSpPr>
        <p:spPr>
          <a:xfrm>
            <a:off x="7044159" y="5739994"/>
            <a:ext cx="457200" cy="457200"/>
          </a:xfrm>
          <a:prstGeom prst="flowChartConnector">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up of a machine&#10;&#10;Description automatically generated">
            <a:extLst>
              <a:ext uri="{FF2B5EF4-FFF2-40B4-BE49-F238E27FC236}">
                <a16:creationId xmlns:a16="http://schemas.microsoft.com/office/drawing/2014/main" id="{86C1703D-13B3-5ED2-A2E5-BC9761DEBC2C}"/>
              </a:ext>
            </a:extLst>
          </p:cNvPr>
          <p:cNvPicPr>
            <a:picLocks noChangeAspect="1"/>
          </p:cNvPicPr>
          <p:nvPr/>
        </p:nvPicPr>
        <p:blipFill>
          <a:blip r:embed="rId3">
            <a:extLst>
              <a:ext uri="{28A0092B-C50C-407E-A947-70E740481C1C}">
                <a14:useLocalDpi xmlns:a14="http://schemas.microsoft.com/office/drawing/2010/main" val="0"/>
              </a:ext>
            </a:extLst>
          </a:blip>
          <a:srcRect l="15185" t="27537" r="9746" b="12385"/>
          <a:stretch/>
        </p:blipFill>
        <p:spPr>
          <a:xfrm>
            <a:off x="2450257" y="602265"/>
            <a:ext cx="4364025" cy="2619460"/>
          </a:xfrm>
          <a:prstGeom prst="rect">
            <a:avLst/>
          </a:prstGeom>
          <a:ln w="19050">
            <a:solidFill>
              <a:srgbClr val="0070C0"/>
            </a:solidFill>
          </a:ln>
        </p:spPr>
      </p:pic>
      <p:cxnSp>
        <p:nvCxnSpPr>
          <p:cNvPr id="17" name="Straight Arrow Connector 16">
            <a:extLst>
              <a:ext uri="{FF2B5EF4-FFF2-40B4-BE49-F238E27FC236}">
                <a16:creationId xmlns:a16="http://schemas.microsoft.com/office/drawing/2014/main" id="{853D4ABE-8D0F-A674-ED8B-4E31ECB0F0E5}"/>
              </a:ext>
            </a:extLst>
          </p:cNvPr>
          <p:cNvCxnSpPr>
            <a:cxnSpLocks/>
            <a:stCxn id="15" idx="2"/>
          </p:cNvCxnSpPr>
          <p:nvPr/>
        </p:nvCxnSpPr>
        <p:spPr>
          <a:xfrm>
            <a:off x="4632270" y="3221725"/>
            <a:ext cx="783792" cy="5040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7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13787</TotalTime>
  <Words>1033</Words>
  <Application>Microsoft Office PowerPoint</Application>
  <PresentationFormat>Widescreen</PresentationFormat>
  <Paragraphs>230</Paragraphs>
  <Slides>26</Slides>
  <Notes>14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vt:lpstr>
      <vt:lpstr>Aptos </vt:lpstr>
      <vt:lpstr>Arial</vt:lpstr>
      <vt:lpstr>Calibri</vt:lpstr>
      <vt:lpstr>Cambria Math</vt:lpstr>
      <vt:lpstr>NewTXMI</vt:lpstr>
      <vt:lpstr>NewTXMI7</vt:lpstr>
      <vt:lpstr>TeXGyreTermesX-Regular</vt:lpstr>
      <vt:lpstr>Times New Roman</vt:lpstr>
      <vt:lpstr>Tema di Office</vt:lpstr>
      <vt:lpstr>Identification of linear time-variant rotor components in resonance crossing Experimental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the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Iaffaldano</dc:creator>
  <cp:lastModifiedBy>Davide Iaffaldano</cp:lastModifiedBy>
  <cp:revision>7</cp:revision>
  <dcterms:created xsi:type="dcterms:W3CDTF">2023-09-25T10:53:01Z</dcterms:created>
  <dcterms:modified xsi:type="dcterms:W3CDTF">2025-02-07T17:28:26Z</dcterms:modified>
</cp:coreProperties>
</file>